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12/2/2020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12/2/2020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docs.microsoft.com/en-us/dotnet/api/system.windows.forms.numericupdow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0448AB-9F0E-417E-8511-C528E7BA2DC0}"/>
              </a:ext>
            </a:extLst>
          </p:cNvPr>
          <p:cNvSpPr>
            <a:spLocks noGrp="1"/>
          </p:cNvSpPr>
          <p:nvPr>
            <p:ph type="ctrTitle"/>
          </p:nvPr>
        </p:nvSpPr>
        <p:spPr/>
        <p:txBody>
          <a:bodyPr>
            <a:normAutofit/>
          </a:bodyPr>
          <a:lstStyle/>
          <a:p>
            <a:pPr algn="ctr"/>
            <a:r>
              <a:rPr lang="en-US" sz="4000" dirty="0"/>
              <a:t>The lecture 16</a:t>
            </a:r>
            <a:endParaRPr lang="ru-RU" sz="4000" dirty="0"/>
          </a:p>
        </p:txBody>
      </p:sp>
      <p:sp>
        <p:nvSpPr>
          <p:cNvPr id="3" name="Подзаголовок 2">
            <a:extLst>
              <a:ext uri="{FF2B5EF4-FFF2-40B4-BE49-F238E27FC236}">
                <a16:creationId xmlns:a16="http://schemas.microsoft.com/office/drawing/2014/main" id="{CEDAA989-349E-4CA0-B07E-BCCB41470775}"/>
              </a:ext>
            </a:extLst>
          </p:cNvPr>
          <p:cNvSpPr>
            <a:spLocks noGrp="1"/>
          </p:cNvSpPr>
          <p:nvPr>
            <p:ph type="subTitle" idx="1"/>
          </p:nvPr>
        </p:nvSpPr>
        <p:spPr>
          <a:xfrm>
            <a:off x="599227" y="4525581"/>
            <a:ext cx="10993546" cy="590321"/>
          </a:xfrm>
        </p:spPr>
        <p:txBody>
          <a:bodyPr>
            <a:normAutofit/>
          </a:bodyPr>
          <a:lstStyle/>
          <a:p>
            <a:pPr algn="ctr"/>
            <a:r>
              <a:rPr lang="en-US" sz="2800" dirty="0">
                <a:solidFill>
                  <a:srgbClr val="FFC000"/>
                </a:solidFill>
              </a:rPr>
              <a:t>Image viewer</a:t>
            </a:r>
            <a:endParaRPr lang="ru-RU" sz="2800" dirty="0">
              <a:solidFill>
                <a:srgbClr val="FFC000"/>
              </a:solidFill>
            </a:endParaRPr>
          </a:p>
        </p:txBody>
      </p:sp>
    </p:spTree>
    <p:extLst>
      <p:ext uri="{BB962C8B-B14F-4D97-AF65-F5344CB8AC3E}">
        <p14:creationId xmlns:p14="http://schemas.microsoft.com/office/powerpoint/2010/main" val="2215626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E52144-9FF4-4D06-B4B4-2DA74D495B1F}"/>
              </a:ext>
            </a:extLst>
          </p:cNvPr>
          <p:cNvSpPr>
            <a:spLocks noGrp="1"/>
          </p:cNvSpPr>
          <p:nvPr>
            <p:ph type="title"/>
          </p:nvPr>
        </p:nvSpPr>
        <p:spPr>
          <a:xfrm>
            <a:off x="581192" y="702156"/>
            <a:ext cx="11029616" cy="816251"/>
          </a:xfrm>
        </p:spPr>
        <p:txBody>
          <a:bodyPr/>
          <a:lstStyle/>
          <a:p>
            <a:pPr algn="ctr"/>
            <a:r>
              <a:rPr lang="en-US" dirty="0" err="1">
                <a:solidFill>
                  <a:srgbClr val="FFC000"/>
                </a:solidFill>
              </a:rPr>
              <a:t>TableLayoutPanel</a:t>
            </a:r>
            <a:r>
              <a:rPr lang="en-US" dirty="0">
                <a:solidFill>
                  <a:srgbClr val="FFC000"/>
                </a:solidFill>
              </a:rPr>
              <a:t> control</a:t>
            </a:r>
            <a:endParaRPr lang="ru-RU" dirty="0"/>
          </a:p>
        </p:txBody>
      </p:sp>
      <p:sp>
        <p:nvSpPr>
          <p:cNvPr id="3" name="Объект 2">
            <a:extLst>
              <a:ext uri="{FF2B5EF4-FFF2-40B4-BE49-F238E27FC236}">
                <a16:creationId xmlns:a16="http://schemas.microsoft.com/office/drawing/2014/main" id="{86767A0D-0E9B-4652-A347-8170429E81BD}"/>
              </a:ext>
            </a:extLst>
          </p:cNvPr>
          <p:cNvSpPr>
            <a:spLocks noGrp="1"/>
          </p:cNvSpPr>
          <p:nvPr>
            <p:ph idx="1"/>
          </p:nvPr>
        </p:nvSpPr>
        <p:spPr/>
        <p:txBody>
          <a:bodyPr/>
          <a:lstStyle/>
          <a:p>
            <a:r>
              <a:rPr lang="en-US" dirty="0"/>
              <a:t>After you set the </a:t>
            </a:r>
            <a:r>
              <a:rPr lang="en-US" dirty="0" err="1"/>
              <a:t>TableLayoutPanel</a:t>
            </a:r>
            <a:r>
              <a:rPr lang="en-US" dirty="0"/>
              <a:t> </a:t>
            </a:r>
            <a:r>
              <a:rPr lang="en-US" b="1" dirty="0"/>
              <a:t>Dock</a:t>
            </a:r>
            <a:r>
              <a:rPr lang="en-US" dirty="0"/>
              <a:t> property to </a:t>
            </a:r>
            <a:r>
              <a:rPr lang="en-US" b="1" dirty="0"/>
              <a:t>Fill</a:t>
            </a:r>
            <a:r>
              <a:rPr lang="en-US" dirty="0"/>
              <a:t>, notice that the panel fills the entire form. If you resize the form again, the </a:t>
            </a:r>
            <a:r>
              <a:rPr lang="en-US" dirty="0" err="1"/>
              <a:t>TableLayoutPanel</a:t>
            </a:r>
            <a:r>
              <a:rPr lang="en-US" dirty="0"/>
              <a:t> stays docked, and resizes itself to fit.</a:t>
            </a:r>
            <a:endParaRPr lang="ru-RU" dirty="0"/>
          </a:p>
          <a:p>
            <a:r>
              <a:rPr lang="en-US" dirty="0"/>
              <a:t>Currently, the </a:t>
            </a:r>
            <a:r>
              <a:rPr lang="en-US" dirty="0" err="1"/>
              <a:t>TableLayoutPanel</a:t>
            </a:r>
            <a:r>
              <a:rPr lang="en-US" dirty="0"/>
              <a:t> has two equal-size rows and two equal-size columns. Let's resize them so the top row and right column are both much bigger. In </a:t>
            </a:r>
            <a:r>
              <a:rPr lang="en-US" b="1" dirty="0"/>
              <a:t>Windows Forms Designer</a:t>
            </a:r>
            <a:r>
              <a:rPr lang="en-US" dirty="0"/>
              <a:t>, select the </a:t>
            </a:r>
            <a:r>
              <a:rPr lang="en-US" dirty="0" err="1"/>
              <a:t>TableLayoutPanel</a:t>
            </a:r>
            <a:r>
              <a:rPr lang="en-US" dirty="0"/>
              <a:t>. In the upper-right corner, there is a small black triangle button, which appears as follows.</a:t>
            </a:r>
            <a:endParaRPr lang="ru-RU" dirty="0"/>
          </a:p>
          <a:p>
            <a:endParaRPr lang="ru-RU" dirty="0"/>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1" i="1" u="none" strike="noStrike" cap="none" normalizeH="0" baseline="0" dirty="0" err="1">
                <a:ln>
                  <a:noFill/>
                </a:ln>
                <a:solidFill>
                  <a:schemeClr val="tx1"/>
                </a:solidFill>
                <a:effectLst/>
                <a:latin typeface="Arial" panose="020B0604020202020204" pitchFamily="34" charset="0"/>
              </a:rPr>
              <a:t>Triangle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1" u="none" strike="noStrike" cap="none" normalizeH="0" baseline="0" dirty="0" err="1">
                <a:ln>
                  <a:noFill/>
                </a:ln>
                <a:solidFill>
                  <a:schemeClr val="tx1"/>
                </a:solidFill>
                <a:effectLst/>
                <a:latin typeface="Arial" panose="020B0604020202020204" pitchFamily="34" charset="0"/>
              </a:rPr>
              <a:t>button</a:t>
            </a:r>
            <a:endParaRPr kumimoji="0" lang="ru-RU"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err="1">
                <a:ln>
                  <a:noFill/>
                </a:ln>
                <a:solidFill>
                  <a:schemeClr val="tx1"/>
                </a:solidFill>
                <a:effectLst/>
                <a:latin typeface="Arial" panose="020B0604020202020204" pitchFamily="34" charset="0"/>
              </a:rPr>
              <a:t>This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button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indicates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that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control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has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tasks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that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help</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set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its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properties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automatically</a:t>
            </a:r>
            <a:endParaRPr lang="ru-RU" dirty="0"/>
          </a:p>
          <a:p>
            <a:endParaRPr lang="ru-RU" dirty="0"/>
          </a:p>
        </p:txBody>
      </p:sp>
      <p:pic>
        <p:nvPicPr>
          <p:cNvPr id="5122" name="Picture 2" descr="Triangle button">
            <a:extLst>
              <a:ext uri="{FF2B5EF4-FFF2-40B4-BE49-F238E27FC236}">
                <a16:creationId xmlns:a16="http://schemas.microsoft.com/office/drawing/2014/main" id="{D08ADA79-CF92-4851-9CAF-1F4FF4F1B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 y="-411163"/>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6" name="Рисунок 5">
            <a:extLst>
              <a:ext uri="{FF2B5EF4-FFF2-40B4-BE49-F238E27FC236}">
                <a16:creationId xmlns:a16="http://schemas.microsoft.com/office/drawing/2014/main" id="{64ABCE30-A970-49A5-8CAA-7F72C4B48F12}"/>
              </a:ext>
            </a:extLst>
          </p:cNvPr>
          <p:cNvPicPr>
            <a:picLocks noChangeAspect="1"/>
          </p:cNvPicPr>
          <p:nvPr/>
        </p:nvPicPr>
        <p:blipFill>
          <a:blip r:embed="rId2"/>
          <a:stretch>
            <a:fillRect/>
          </a:stretch>
        </p:blipFill>
        <p:spPr>
          <a:xfrm>
            <a:off x="964733" y="4279083"/>
            <a:ext cx="159391" cy="159391"/>
          </a:xfrm>
          <a:prstGeom prst="rect">
            <a:avLst/>
          </a:prstGeom>
        </p:spPr>
      </p:pic>
    </p:spTree>
    <p:extLst>
      <p:ext uri="{BB962C8B-B14F-4D97-AF65-F5344CB8AC3E}">
        <p14:creationId xmlns:p14="http://schemas.microsoft.com/office/powerpoint/2010/main" val="352601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BFBB99-56C1-4B96-BBF8-1CA73AC2C124}"/>
              </a:ext>
            </a:extLst>
          </p:cNvPr>
          <p:cNvSpPr>
            <a:spLocks noGrp="1"/>
          </p:cNvSpPr>
          <p:nvPr>
            <p:ph type="title"/>
          </p:nvPr>
        </p:nvSpPr>
        <p:spPr>
          <a:xfrm>
            <a:off x="581192" y="702156"/>
            <a:ext cx="11029616" cy="849807"/>
          </a:xfrm>
        </p:spPr>
        <p:txBody>
          <a:bodyPr/>
          <a:lstStyle/>
          <a:p>
            <a:pPr algn="ctr"/>
            <a:r>
              <a:rPr lang="en-US" dirty="0" err="1">
                <a:solidFill>
                  <a:srgbClr val="FFC000"/>
                </a:solidFill>
              </a:rPr>
              <a:t>TableLayoutPanel</a:t>
            </a:r>
            <a:r>
              <a:rPr lang="en-US" dirty="0">
                <a:solidFill>
                  <a:srgbClr val="FFC000"/>
                </a:solidFill>
              </a:rPr>
              <a:t> control</a:t>
            </a:r>
            <a:endParaRPr lang="ru-RU" dirty="0"/>
          </a:p>
        </p:txBody>
      </p:sp>
      <p:sp>
        <p:nvSpPr>
          <p:cNvPr id="3" name="Объект 2">
            <a:extLst>
              <a:ext uri="{FF2B5EF4-FFF2-40B4-BE49-F238E27FC236}">
                <a16:creationId xmlns:a16="http://schemas.microsoft.com/office/drawing/2014/main" id="{D891A9DA-6805-4860-8279-611BDA64ADFA}"/>
              </a:ext>
            </a:extLst>
          </p:cNvPr>
          <p:cNvSpPr>
            <a:spLocks noGrp="1"/>
          </p:cNvSpPr>
          <p:nvPr>
            <p:ph idx="1"/>
          </p:nvPr>
        </p:nvSpPr>
        <p:spPr>
          <a:xfrm>
            <a:off x="581192" y="1895912"/>
            <a:ext cx="11029615" cy="4555222"/>
          </a:xfrm>
        </p:spPr>
        <p:txBody>
          <a:bodyPr>
            <a:normAutofit/>
          </a:bodyPr>
          <a:lstStyle/>
          <a:p>
            <a:r>
              <a:rPr lang="en-US" dirty="0"/>
              <a:t>Choose the triangle to display the control's task list, as shown in the following screenshot.</a:t>
            </a:r>
          </a:p>
          <a:p>
            <a:endParaRPr lang="ru-RU" dirty="0"/>
          </a:p>
          <a:p>
            <a:endParaRPr lang="en-US" dirty="0"/>
          </a:p>
          <a:p>
            <a:endParaRPr lang="ru-RU" dirty="0"/>
          </a:p>
          <a:p>
            <a:endParaRPr lang="ru-RU" dirty="0"/>
          </a:p>
          <a:p>
            <a:r>
              <a:rPr lang="en-US" dirty="0" err="1"/>
              <a:t>TableLayoutPanel</a:t>
            </a:r>
            <a:r>
              <a:rPr lang="en-US" dirty="0"/>
              <a:t> tasks</a:t>
            </a:r>
          </a:p>
          <a:p>
            <a:endParaRPr lang="en-US" dirty="0"/>
          </a:p>
          <a:p>
            <a:r>
              <a:rPr lang="en-US" dirty="0"/>
              <a:t>Choose the Edit Rows and Columns task to display the Column and Row Styles window. Choose Column1, and set its size to 15 percent by being sure the Percent button is selected and entering 15 in the Percent box. (That's a </a:t>
            </a:r>
            <a:r>
              <a:rPr lang="en-US" dirty="0" err="1"/>
              <a:t>NumericUpDown</a:t>
            </a:r>
            <a:r>
              <a:rPr lang="en-US" dirty="0"/>
              <a:t> control, which you'll use in a later tutorial.) Choose Column2 and set it to 85 percent. Don't choose the OK button yet, because the window will close. (But if you do, you can reopen it by using the task list.)</a:t>
            </a:r>
            <a:endParaRPr lang="ru-RU" dirty="0"/>
          </a:p>
        </p:txBody>
      </p:sp>
      <p:pic>
        <p:nvPicPr>
          <p:cNvPr id="5" name="Рисунок 4">
            <a:extLst>
              <a:ext uri="{FF2B5EF4-FFF2-40B4-BE49-F238E27FC236}">
                <a16:creationId xmlns:a16="http://schemas.microsoft.com/office/drawing/2014/main" id="{0E16DD57-C01D-400C-B9D9-34F575B9E93F}"/>
              </a:ext>
            </a:extLst>
          </p:cNvPr>
          <p:cNvPicPr>
            <a:picLocks noChangeAspect="1"/>
          </p:cNvPicPr>
          <p:nvPr/>
        </p:nvPicPr>
        <p:blipFill>
          <a:blip r:embed="rId2"/>
          <a:stretch>
            <a:fillRect/>
          </a:stretch>
        </p:blipFill>
        <p:spPr>
          <a:xfrm>
            <a:off x="938431" y="2486067"/>
            <a:ext cx="3067050" cy="1533525"/>
          </a:xfrm>
          <a:prstGeom prst="rect">
            <a:avLst/>
          </a:prstGeom>
        </p:spPr>
      </p:pic>
    </p:spTree>
    <p:extLst>
      <p:ext uri="{BB962C8B-B14F-4D97-AF65-F5344CB8AC3E}">
        <p14:creationId xmlns:p14="http://schemas.microsoft.com/office/powerpoint/2010/main" val="3040912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B68826-3C49-4EAF-8757-88D7F23564D7}"/>
              </a:ext>
            </a:extLst>
          </p:cNvPr>
          <p:cNvSpPr>
            <a:spLocks noGrp="1"/>
          </p:cNvSpPr>
          <p:nvPr>
            <p:ph type="title"/>
          </p:nvPr>
        </p:nvSpPr>
        <p:spPr>
          <a:xfrm>
            <a:off x="581192" y="702156"/>
            <a:ext cx="11029616" cy="866585"/>
          </a:xfrm>
        </p:spPr>
        <p:txBody>
          <a:bodyPr/>
          <a:lstStyle/>
          <a:p>
            <a:pPr algn="ctr"/>
            <a:r>
              <a:rPr lang="en-US" dirty="0" err="1">
                <a:solidFill>
                  <a:srgbClr val="FFC000"/>
                </a:solidFill>
              </a:rPr>
              <a:t>TableLayoutPanel</a:t>
            </a:r>
            <a:r>
              <a:rPr lang="en-US" dirty="0">
                <a:solidFill>
                  <a:srgbClr val="FFC000"/>
                </a:solidFill>
              </a:rPr>
              <a:t> control</a:t>
            </a:r>
            <a:endParaRPr lang="ru-RU" dirty="0"/>
          </a:p>
        </p:txBody>
      </p:sp>
      <p:sp>
        <p:nvSpPr>
          <p:cNvPr id="3" name="Объект 2">
            <a:extLst>
              <a:ext uri="{FF2B5EF4-FFF2-40B4-BE49-F238E27FC236}">
                <a16:creationId xmlns:a16="http://schemas.microsoft.com/office/drawing/2014/main" id="{D4B5632C-A6FF-44CF-94BB-F3BA1B7DD39E}"/>
              </a:ext>
            </a:extLst>
          </p:cNvPr>
          <p:cNvSpPr>
            <a:spLocks noGrp="1"/>
          </p:cNvSpPr>
          <p:nvPr>
            <p:ph idx="1"/>
          </p:nvPr>
        </p:nvSpPr>
        <p:spPr>
          <a:xfrm>
            <a:off x="497302" y="1945605"/>
            <a:ext cx="11029615" cy="1779108"/>
          </a:xfrm>
        </p:spPr>
        <p:txBody>
          <a:bodyPr/>
          <a:lstStyle/>
          <a:p>
            <a:r>
              <a:rPr lang="en-US" dirty="0"/>
              <a:t>Choose the </a:t>
            </a:r>
            <a:r>
              <a:rPr lang="en-US" b="1" dirty="0"/>
              <a:t>Edit Rows and Columns</a:t>
            </a:r>
            <a:r>
              <a:rPr lang="en-US" dirty="0"/>
              <a:t> task to display the </a:t>
            </a:r>
            <a:r>
              <a:rPr lang="en-US" b="1" dirty="0"/>
              <a:t>Column and Row Styles</a:t>
            </a:r>
            <a:r>
              <a:rPr lang="en-US" dirty="0"/>
              <a:t> window. Choose </a:t>
            </a:r>
            <a:r>
              <a:rPr lang="en-US" b="1" dirty="0"/>
              <a:t>Column1</a:t>
            </a:r>
            <a:r>
              <a:rPr lang="en-US" dirty="0"/>
              <a:t>, and set its size to 15 percent by being sure the </a:t>
            </a:r>
            <a:r>
              <a:rPr lang="en-US" b="1" dirty="0"/>
              <a:t>Percent</a:t>
            </a:r>
            <a:r>
              <a:rPr lang="en-US" dirty="0"/>
              <a:t> button is selected and entering </a:t>
            </a:r>
            <a:r>
              <a:rPr lang="en-US" b="1" dirty="0"/>
              <a:t>15</a:t>
            </a:r>
            <a:r>
              <a:rPr lang="en-US" dirty="0"/>
              <a:t> in the </a:t>
            </a:r>
            <a:r>
              <a:rPr lang="en-US" b="1" dirty="0"/>
              <a:t>Percent</a:t>
            </a:r>
            <a:r>
              <a:rPr lang="en-US" dirty="0"/>
              <a:t> box. (That's a </a:t>
            </a:r>
            <a:r>
              <a:rPr lang="en-US" dirty="0" err="1">
                <a:hlinkClick r:id="rId2"/>
              </a:rPr>
              <a:t>NumericUpDown</a:t>
            </a:r>
            <a:r>
              <a:rPr lang="en-US" dirty="0"/>
              <a:t> control, which you'll use in a later tutorial.) Choose </a:t>
            </a:r>
            <a:r>
              <a:rPr lang="en-US" b="1" dirty="0"/>
              <a:t>Column2</a:t>
            </a:r>
            <a:r>
              <a:rPr lang="en-US" dirty="0"/>
              <a:t> and set it to 85 percent. Don't choose the </a:t>
            </a:r>
            <a:r>
              <a:rPr lang="en-US" b="1" dirty="0"/>
              <a:t>OK</a:t>
            </a:r>
            <a:r>
              <a:rPr lang="en-US" dirty="0"/>
              <a:t> button yet, because the window will close. (But if you do, you can reopen it by using the task list.)</a:t>
            </a:r>
            <a:endParaRPr lang="ru-RU" dirty="0"/>
          </a:p>
        </p:txBody>
      </p:sp>
      <p:pic>
        <p:nvPicPr>
          <p:cNvPr id="5" name="Рисунок 4">
            <a:extLst>
              <a:ext uri="{FF2B5EF4-FFF2-40B4-BE49-F238E27FC236}">
                <a16:creationId xmlns:a16="http://schemas.microsoft.com/office/drawing/2014/main" id="{C0FB8D80-A9B1-4814-9F14-3752C364B617}"/>
              </a:ext>
            </a:extLst>
          </p:cNvPr>
          <p:cNvPicPr>
            <a:picLocks noChangeAspect="1"/>
          </p:cNvPicPr>
          <p:nvPr/>
        </p:nvPicPr>
        <p:blipFill>
          <a:blip r:embed="rId3"/>
          <a:stretch>
            <a:fillRect/>
          </a:stretch>
        </p:blipFill>
        <p:spPr>
          <a:xfrm>
            <a:off x="3178554" y="3429000"/>
            <a:ext cx="6438900" cy="2952750"/>
          </a:xfrm>
          <a:prstGeom prst="rect">
            <a:avLst/>
          </a:prstGeom>
        </p:spPr>
      </p:pic>
    </p:spTree>
    <p:extLst>
      <p:ext uri="{BB962C8B-B14F-4D97-AF65-F5344CB8AC3E}">
        <p14:creationId xmlns:p14="http://schemas.microsoft.com/office/powerpoint/2010/main" val="1329547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6041E2-33D4-4927-8A39-D458AFB9090C}"/>
              </a:ext>
            </a:extLst>
          </p:cNvPr>
          <p:cNvSpPr>
            <a:spLocks noGrp="1"/>
          </p:cNvSpPr>
          <p:nvPr>
            <p:ph type="title"/>
          </p:nvPr>
        </p:nvSpPr>
        <p:spPr>
          <a:xfrm>
            <a:off x="581192" y="702156"/>
            <a:ext cx="11029616" cy="824640"/>
          </a:xfrm>
        </p:spPr>
        <p:txBody>
          <a:bodyPr/>
          <a:lstStyle/>
          <a:p>
            <a:pPr algn="ctr"/>
            <a:r>
              <a:rPr lang="en-US" dirty="0" err="1">
                <a:solidFill>
                  <a:srgbClr val="FFC000"/>
                </a:solidFill>
              </a:rPr>
              <a:t>TableLayoutPanel</a:t>
            </a:r>
            <a:r>
              <a:rPr lang="en-US" dirty="0">
                <a:solidFill>
                  <a:srgbClr val="FFC000"/>
                </a:solidFill>
              </a:rPr>
              <a:t> control</a:t>
            </a:r>
            <a:endParaRPr lang="ru-RU" dirty="0"/>
          </a:p>
        </p:txBody>
      </p:sp>
      <p:sp>
        <p:nvSpPr>
          <p:cNvPr id="4" name="Rectangle 1">
            <a:extLst>
              <a:ext uri="{FF2B5EF4-FFF2-40B4-BE49-F238E27FC236}">
                <a16:creationId xmlns:a16="http://schemas.microsoft.com/office/drawing/2014/main" id="{4FF26D34-4D18-4920-8C97-D0BA839FE2EC}"/>
              </a:ext>
            </a:extLst>
          </p:cNvPr>
          <p:cNvSpPr>
            <a:spLocks noGrp="1" noChangeArrowheads="1"/>
          </p:cNvSpPr>
          <p:nvPr>
            <p:ph idx="1"/>
          </p:nvPr>
        </p:nvSpPr>
        <p:spPr bwMode="auto">
          <a:xfrm>
            <a:off x="531080" y="1950801"/>
            <a:ext cx="11129839"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ru-RU" sz="1800" b="0" i="0" u="none" strike="noStrike" cap="none" normalizeH="0" baseline="0" dirty="0">
                <a:ln>
                  <a:noFill/>
                </a:ln>
                <a:solidFill>
                  <a:schemeClr val="tx1"/>
                </a:solidFill>
                <a:effectLst/>
                <a:latin typeface="Arial" panose="020B0604020202020204" pitchFamily="34" charset="0"/>
              </a:rPr>
              <a:t>From the Show drop-down list at the top of the Column and Row Styles window, choose Rows. Set Row1 to 90 percent and Row2 to 10 percent.</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ru-RU" sz="1800" b="0" i="0" u="none" strike="noStrike" cap="none" normalizeH="0" baseline="0" dirty="0">
                <a:ln>
                  <a:noFill/>
                </a:ln>
                <a:solidFill>
                  <a:schemeClr val="tx1"/>
                </a:solidFill>
                <a:effectLst/>
                <a:latin typeface="Arial" panose="020B0604020202020204" pitchFamily="34" charset="0"/>
              </a:rPr>
              <a:t>Choose the OK button. Your </a:t>
            </a:r>
            <a:r>
              <a:rPr kumimoji="0" lang="en-US" altLang="ru-RU" sz="1800" b="0" i="0" u="none" strike="noStrike" cap="none" normalizeH="0" baseline="0" dirty="0" err="1">
                <a:ln>
                  <a:noFill/>
                </a:ln>
                <a:solidFill>
                  <a:schemeClr val="tx1"/>
                </a:solidFill>
                <a:effectLst/>
                <a:latin typeface="Arial" panose="020B0604020202020204" pitchFamily="34" charset="0"/>
              </a:rPr>
              <a:t>TableLayoutPanel</a:t>
            </a:r>
            <a:r>
              <a:rPr kumimoji="0" lang="en-US" altLang="ru-RU" sz="1800" b="0" i="0" u="none" strike="noStrike" cap="none" normalizeH="0" baseline="0" dirty="0">
                <a:ln>
                  <a:noFill/>
                </a:ln>
                <a:solidFill>
                  <a:schemeClr val="tx1"/>
                </a:solidFill>
                <a:effectLst/>
                <a:latin typeface="Arial" panose="020B0604020202020204" pitchFamily="34" charset="0"/>
              </a:rPr>
              <a:t> should now have a large top row, a small bottom row, a small left column, and a large right column. (You can resize the rows and columns in the </a:t>
            </a:r>
            <a:r>
              <a:rPr kumimoji="0" lang="en-US" altLang="ru-RU" sz="1800" b="0" i="0" u="none" strike="noStrike" cap="none" normalizeH="0" baseline="0" dirty="0" err="1">
                <a:ln>
                  <a:noFill/>
                </a:ln>
                <a:solidFill>
                  <a:schemeClr val="tx1"/>
                </a:solidFill>
                <a:effectLst/>
                <a:latin typeface="Arial" panose="020B0604020202020204" pitchFamily="34" charset="0"/>
              </a:rPr>
              <a:t>TableLayoutPanel</a:t>
            </a:r>
            <a:r>
              <a:rPr kumimoji="0" lang="en-US" altLang="ru-RU" sz="1800" b="0" i="0" u="none" strike="noStrike" cap="none" normalizeH="0" baseline="0" dirty="0">
                <a:ln>
                  <a:noFill/>
                </a:ln>
                <a:solidFill>
                  <a:schemeClr val="tx1"/>
                </a:solidFill>
                <a:effectLst/>
                <a:latin typeface="Arial" panose="020B0604020202020204" pitchFamily="34" charset="0"/>
              </a:rPr>
              <a:t> by choosing tableLayoutPanel1 in the form and then dragging its row and column borders.)</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pic>
        <p:nvPicPr>
          <p:cNvPr id="6" name="Рисунок 5">
            <a:extLst>
              <a:ext uri="{FF2B5EF4-FFF2-40B4-BE49-F238E27FC236}">
                <a16:creationId xmlns:a16="http://schemas.microsoft.com/office/drawing/2014/main" id="{D133AD17-8113-4D87-9970-DBF58FDDB8B8}"/>
              </a:ext>
            </a:extLst>
          </p:cNvPr>
          <p:cNvPicPr>
            <a:picLocks noChangeAspect="1"/>
          </p:cNvPicPr>
          <p:nvPr/>
        </p:nvPicPr>
        <p:blipFill>
          <a:blip r:embed="rId2"/>
          <a:stretch>
            <a:fillRect/>
          </a:stretch>
        </p:blipFill>
        <p:spPr>
          <a:xfrm>
            <a:off x="3228974" y="3808208"/>
            <a:ext cx="5734050" cy="2714625"/>
          </a:xfrm>
          <a:prstGeom prst="rect">
            <a:avLst/>
          </a:prstGeom>
        </p:spPr>
      </p:pic>
    </p:spTree>
    <p:extLst>
      <p:ext uri="{BB962C8B-B14F-4D97-AF65-F5344CB8AC3E}">
        <p14:creationId xmlns:p14="http://schemas.microsoft.com/office/powerpoint/2010/main" val="3805626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3BA6EF-6D0D-4909-9B15-412AFE1B8FF6}"/>
              </a:ext>
            </a:extLst>
          </p:cNvPr>
          <p:cNvSpPr>
            <a:spLocks noGrp="1"/>
          </p:cNvSpPr>
          <p:nvPr>
            <p:ph type="title"/>
          </p:nvPr>
        </p:nvSpPr>
        <p:spPr>
          <a:xfrm>
            <a:off x="581192" y="702156"/>
            <a:ext cx="11029616" cy="757528"/>
          </a:xfrm>
        </p:spPr>
        <p:txBody>
          <a:bodyPr/>
          <a:lstStyle/>
          <a:p>
            <a:pPr algn="ctr"/>
            <a:r>
              <a:rPr lang="en-US" dirty="0">
                <a:solidFill>
                  <a:srgbClr val="FFC000"/>
                </a:solidFill>
              </a:rPr>
              <a:t>Add controls</a:t>
            </a:r>
            <a:endParaRPr lang="ru-RU" dirty="0">
              <a:solidFill>
                <a:srgbClr val="FFC000"/>
              </a:solidFill>
            </a:endParaRPr>
          </a:p>
        </p:txBody>
      </p:sp>
      <p:sp>
        <p:nvSpPr>
          <p:cNvPr id="3" name="Объект 2">
            <a:extLst>
              <a:ext uri="{FF2B5EF4-FFF2-40B4-BE49-F238E27FC236}">
                <a16:creationId xmlns:a16="http://schemas.microsoft.com/office/drawing/2014/main" id="{6FCDFFEF-BB99-4D31-9479-E09FCD9096FB}"/>
              </a:ext>
            </a:extLst>
          </p:cNvPr>
          <p:cNvSpPr>
            <a:spLocks noGrp="1"/>
          </p:cNvSpPr>
          <p:nvPr>
            <p:ph idx="1"/>
          </p:nvPr>
        </p:nvSpPr>
        <p:spPr>
          <a:xfrm>
            <a:off x="472135" y="1979160"/>
            <a:ext cx="11029615" cy="2878066"/>
          </a:xfrm>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Choose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Toolbox</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tab</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left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side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of</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Visual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Studio</a:t>
            </a:r>
            <a:r>
              <a:rPr kumimoji="0" lang="ru-RU" altLang="ru-RU" sz="1800" b="0" i="0" u="none" strike="noStrike" cap="none" normalizeH="0" baseline="0" dirty="0">
                <a:ln>
                  <a:noFill/>
                </a:ln>
                <a:solidFill>
                  <a:schemeClr val="tx1"/>
                </a:solidFill>
                <a:effectLst/>
                <a:latin typeface="Arial" panose="020B0604020202020204" pitchFamily="34" charset="0"/>
              </a:rPr>
              <a:t> IDE (</a:t>
            </a:r>
            <a:r>
              <a:rPr kumimoji="0" lang="ru-RU" altLang="ru-RU" sz="1800" b="0" i="0" u="none" strike="noStrike" cap="none" normalizeH="0" baseline="0" dirty="0" err="1">
                <a:ln>
                  <a:noFill/>
                </a:ln>
                <a:solidFill>
                  <a:schemeClr val="tx1"/>
                </a:solidFill>
                <a:effectLst/>
                <a:latin typeface="Arial" panose="020B0604020202020204" pitchFamily="34" charset="0"/>
              </a:rPr>
              <a:t>or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press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Ctrl</a:t>
            </a:r>
            <a:r>
              <a:rPr kumimoji="0" lang="ru-RU" altLang="ru-RU" sz="1800" b="0" i="0" u="none" strike="noStrike" cap="none" normalizeH="0" baseline="0" dirty="0" err="1">
                <a:ln>
                  <a:noFill/>
                </a:ln>
                <a:solidFill>
                  <a:schemeClr val="tx1"/>
                </a:solidFill>
                <a:effectLst/>
                <a:latin typeface="Arial" panose="020B0604020202020204" pitchFamily="34" charset="0"/>
              </a:rPr>
              <a:t>+</a:t>
            </a:r>
            <a:r>
              <a:rPr kumimoji="0" lang="ru-RU" altLang="ru-RU" sz="1800" b="1" i="0" u="none" strike="noStrike" cap="none" normalizeH="0" baseline="0" dirty="0" err="1">
                <a:ln>
                  <a:noFill/>
                </a:ln>
                <a:solidFill>
                  <a:schemeClr val="tx1"/>
                </a:solidFill>
                <a:effectLst/>
                <a:latin typeface="Arial" panose="020B0604020202020204" pitchFamily="34" charset="0"/>
              </a:rPr>
              <a:t>Alt</a:t>
            </a:r>
            <a:r>
              <a:rPr kumimoji="0" lang="ru-RU" altLang="ru-RU" sz="1800" b="0" i="0" u="none" strike="noStrike" cap="none" normalizeH="0" baseline="0" dirty="0" err="1">
                <a:ln>
                  <a:noFill/>
                </a:ln>
                <a:solidFill>
                  <a:schemeClr val="tx1"/>
                </a:solidFill>
                <a:effectLst/>
                <a:latin typeface="Arial" panose="020B0604020202020204" pitchFamily="34" charset="0"/>
              </a:rPr>
              <a:t>+</a:t>
            </a:r>
            <a:r>
              <a:rPr kumimoji="0" lang="ru-RU" altLang="ru-RU" sz="1800" b="1" i="0" u="none" strike="noStrike" cap="none" normalizeH="0" baseline="0" dirty="0" err="1">
                <a:ln>
                  <a:noFill/>
                </a:ln>
                <a:solidFill>
                  <a:schemeClr val="tx1"/>
                </a:solidFill>
                <a:effectLst/>
                <a:latin typeface="Arial" panose="020B0604020202020204" pitchFamily="34" charset="0"/>
              </a:rPr>
              <a:t>X</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and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expand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Common</a:t>
            </a:r>
            <a:r>
              <a:rPr kumimoji="0" lang="ru-RU" altLang="ru-RU" sz="1800" b="1"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Controls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group</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This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shows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most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common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controls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that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see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forms</a:t>
            </a:r>
            <a:r>
              <a:rPr kumimoji="0" lang="ru-RU" altLang="ru-RU" sz="1800" b="0" i="0" u="none" strike="noStrike" cap="none" normalizeH="0" baseline="0" dirty="0">
                <a:ln>
                  <a:noFill/>
                </a:ln>
                <a:solidFill>
                  <a:schemeClr val="tx1"/>
                </a:solidFill>
                <a:effectLst/>
                <a:latin typeface="Arial" panose="020B0604020202020204" pitchFamily="34" charset="0"/>
              </a:rPr>
              <a:t>.</a:t>
            </a:r>
            <a:endParaRPr kumimoji="0" lang="en-US"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Double-click</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PictureBox</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item</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add</a:t>
            </a:r>
            <a:r>
              <a:rPr kumimoji="0" lang="ru-RU" altLang="ru-RU" sz="1800" b="0" i="0" u="none" strike="noStrike" cap="none" normalizeH="0" baseline="0" dirty="0">
                <a:ln>
                  <a:noFill/>
                </a:ln>
                <a:solidFill>
                  <a:schemeClr val="tx1"/>
                </a:solidFill>
                <a:effectLst/>
                <a:latin typeface="Arial" panose="020B0604020202020204" pitchFamily="34" charset="0"/>
              </a:rPr>
              <a:t> a </a:t>
            </a:r>
            <a:r>
              <a:rPr kumimoji="0" lang="ru-RU" altLang="ru-RU" sz="1800" b="0" i="0" u="none" strike="noStrike" cap="none" normalizeH="0" baseline="0" dirty="0" err="1">
                <a:ln>
                  <a:noFill/>
                </a:ln>
                <a:solidFill>
                  <a:schemeClr val="tx1"/>
                </a:solidFill>
                <a:effectLst/>
                <a:latin typeface="Arial" panose="020B0604020202020204" pitchFamily="34" charset="0"/>
              </a:rPr>
              <a:t>PictureBox</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control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form</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Because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TableLayoutPanel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docked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fill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form</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IDE </a:t>
            </a:r>
            <a:r>
              <a:rPr kumimoji="0" lang="ru-RU" altLang="ru-RU" sz="1800" b="0" i="0" u="none" strike="noStrike" cap="none" normalizeH="0" baseline="0" dirty="0" err="1">
                <a:ln>
                  <a:noFill/>
                </a:ln>
                <a:solidFill>
                  <a:schemeClr val="tx1"/>
                </a:solidFill>
                <a:effectLst/>
                <a:latin typeface="Arial" panose="020B0604020202020204" pitchFamily="34" charset="0"/>
              </a:rPr>
              <a:t>adds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PictureBox</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control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first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empty</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cell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upper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left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corner</a:t>
            </a:r>
            <a:r>
              <a:rPr kumimoji="0" lang="ru-RU" altLang="ru-RU" sz="1800" b="0" i="0" u="none" strike="noStrike" cap="none" normalizeH="0" baseline="0" dirty="0">
                <a:ln>
                  <a:noFill/>
                </a:ln>
                <a:solidFill>
                  <a:schemeClr val="tx1"/>
                </a:solidFill>
                <a:effectLst/>
                <a:latin typeface="Arial" panose="020B0604020202020204" pitchFamily="34" charset="0"/>
              </a:rPr>
              <a:t>).</a:t>
            </a:r>
            <a:endParaRPr kumimoji="0" lang="en-US"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Choose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new</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PictureBox</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control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select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and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choose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black</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triangle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new</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PictureBox</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control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display</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its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task</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list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shown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following</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screenshot</a:t>
            </a:r>
            <a:r>
              <a:rPr kumimoji="0" lang="ru-RU" altLang="ru-RU" sz="1800" b="0" i="0" u="none" strike="noStrike" cap="none" normalizeH="0" baseline="0" dirty="0">
                <a:ln>
                  <a:noFill/>
                </a:ln>
                <a:solidFill>
                  <a:schemeClr val="tx1"/>
                </a:solidFill>
                <a:effectLst/>
                <a:latin typeface="Arial" panose="020B0604020202020204" pitchFamily="34" charset="0"/>
              </a:rPr>
              <a:t>.</a:t>
            </a:r>
          </a:p>
          <a:p>
            <a:endParaRPr lang="ru-RU" dirty="0"/>
          </a:p>
        </p:txBody>
      </p:sp>
      <p:pic>
        <p:nvPicPr>
          <p:cNvPr id="7170" name="Picture 2" descr="PictureBox tasks">
            <a:extLst>
              <a:ext uri="{FF2B5EF4-FFF2-40B4-BE49-F238E27FC236}">
                <a16:creationId xmlns:a16="http://schemas.microsoft.com/office/drawing/2014/main" id="{AC62858B-7C28-4B14-9DDF-3743989148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6575" y="4898544"/>
            <a:ext cx="3019425" cy="125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3989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026BDA-03E2-460A-BB53-93AEAA251AAC}"/>
              </a:ext>
            </a:extLst>
          </p:cNvPr>
          <p:cNvSpPr>
            <a:spLocks noGrp="1"/>
          </p:cNvSpPr>
          <p:nvPr>
            <p:ph type="title"/>
          </p:nvPr>
        </p:nvSpPr>
        <p:spPr>
          <a:xfrm>
            <a:off x="581192" y="702156"/>
            <a:ext cx="11029616" cy="911117"/>
          </a:xfrm>
        </p:spPr>
        <p:txBody>
          <a:bodyPr/>
          <a:lstStyle/>
          <a:p>
            <a:pPr algn="ctr"/>
            <a:r>
              <a:rPr lang="en-US" dirty="0">
                <a:solidFill>
                  <a:srgbClr val="FFC000"/>
                </a:solidFill>
              </a:rPr>
              <a:t>Add controls</a:t>
            </a:r>
            <a:endParaRPr lang="ru-RU" dirty="0"/>
          </a:p>
        </p:txBody>
      </p:sp>
      <p:sp>
        <p:nvSpPr>
          <p:cNvPr id="4" name="Rectangle 1">
            <a:extLst>
              <a:ext uri="{FF2B5EF4-FFF2-40B4-BE49-F238E27FC236}">
                <a16:creationId xmlns:a16="http://schemas.microsoft.com/office/drawing/2014/main" id="{43EE18BA-D28F-44F4-9B16-2C71ED2212BA}"/>
              </a:ext>
            </a:extLst>
          </p:cNvPr>
          <p:cNvSpPr>
            <a:spLocks noGrp="1" noChangeArrowheads="1"/>
          </p:cNvSpPr>
          <p:nvPr>
            <p:ph idx="1"/>
          </p:nvPr>
        </p:nvSpPr>
        <p:spPr bwMode="auto">
          <a:xfrm>
            <a:off x="497524" y="1828407"/>
            <a:ext cx="11196951"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ru-RU" sz="1800" b="0" i="0" u="none" strike="noStrike" cap="none" normalizeH="0" baseline="0" dirty="0">
                <a:ln>
                  <a:noFill/>
                </a:ln>
                <a:solidFill>
                  <a:schemeClr val="tx1"/>
                </a:solidFill>
                <a:effectLst/>
                <a:latin typeface="Arial" panose="020B0604020202020204" pitchFamily="34" charset="0"/>
              </a:rPr>
              <a:t>In the </a:t>
            </a:r>
            <a:r>
              <a:rPr kumimoji="0" lang="en-US" altLang="ru-RU" sz="1800" b="0" i="0" u="none" strike="noStrike" cap="none" normalizeH="0" baseline="0" dirty="0" err="1">
                <a:ln>
                  <a:noFill/>
                </a:ln>
                <a:solidFill>
                  <a:schemeClr val="tx1"/>
                </a:solidFill>
                <a:effectLst/>
                <a:latin typeface="Arial" panose="020B0604020202020204" pitchFamily="34" charset="0"/>
              </a:rPr>
              <a:t>PictureBox</a:t>
            </a:r>
            <a:r>
              <a:rPr kumimoji="0" lang="en-US" altLang="ru-RU" sz="1800" b="0" i="0" u="none" strike="noStrike" cap="none" normalizeH="0" baseline="0" dirty="0">
                <a:ln>
                  <a:noFill/>
                </a:ln>
                <a:solidFill>
                  <a:schemeClr val="tx1"/>
                </a:solidFill>
                <a:effectLst/>
                <a:latin typeface="Arial" panose="020B0604020202020204" pitchFamily="34" charset="0"/>
              </a:rPr>
              <a:t> Tasks menu from the </a:t>
            </a:r>
            <a:r>
              <a:rPr kumimoji="0" lang="en-US" altLang="ru-RU" sz="1800" b="0" i="0" u="none" strike="noStrike" cap="none" normalizeH="0" baseline="0" dirty="0" err="1">
                <a:ln>
                  <a:noFill/>
                </a:ln>
                <a:solidFill>
                  <a:schemeClr val="tx1"/>
                </a:solidFill>
                <a:effectLst/>
                <a:latin typeface="Arial" panose="020B0604020202020204" pitchFamily="34" charset="0"/>
              </a:rPr>
              <a:t>PictureBox</a:t>
            </a:r>
            <a:r>
              <a:rPr kumimoji="0" lang="en-US" altLang="ru-RU" sz="1800" b="0" i="0" u="none" strike="noStrike" cap="none" normalizeH="0" baseline="0" dirty="0">
                <a:ln>
                  <a:noFill/>
                </a:ln>
                <a:solidFill>
                  <a:schemeClr val="tx1"/>
                </a:solidFill>
                <a:effectLst/>
                <a:latin typeface="Arial" panose="020B0604020202020204" pitchFamily="34" charset="0"/>
              </a:rPr>
              <a:t> control, choose the Dock in parent container link. This automatically sets the </a:t>
            </a:r>
            <a:r>
              <a:rPr kumimoji="0" lang="en-US" altLang="ru-RU" sz="1800" b="0" i="0" u="none" strike="noStrike" cap="none" normalizeH="0" baseline="0" dirty="0" err="1">
                <a:ln>
                  <a:noFill/>
                </a:ln>
                <a:solidFill>
                  <a:schemeClr val="tx1"/>
                </a:solidFill>
                <a:effectLst/>
                <a:latin typeface="Arial" panose="020B0604020202020204" pitchFamily="34" charset="0"/>
              </a:rPr>
              <a:t>PictureBox</a:t>
            </a:r>
            <a:r>
              <a:rPr kumimoji="0" lang="en-US" altLang="ru-RU" sz="1800" b="0" i="0" u="none" strike="noStrike" cap="none" normalizeH="0" baseline="0" dirty="0">
                <a:ln>
                  <a:noFill/>
                </a:ln>
                <a:solidFill>
                  <a:schemeClr val="tx1"/>
                </a:solidFill>
                <a:effectLst/>
                <a:latin typeface="Arial" panose="020B0604020202020204" pitchFamily="34" charset="0"/>
              </a:rPr>
              <a:t> Dock property to Fill. To see this, choose the </a:t>
            </a:r>
            <a:r>
              <a:rPr kumimoji="0" lang="en-US" altLang="ru-RU" sz="1800" b="0" i="0" u="none" strike="noStrike" cap="none" normalizeH="0" baseline="0" dirty="0" err="1">
                <a:ln>
                  <a:noFill/>
                </a:ln>
                <a:solidFill>
                  <a:schemeClr val="tx1"/>
                </a:solidFill>
                <a:effectLst/>
                <a:latin typeface="Arial" panose="020B0604020202020204" pitchFamily="34" charset="0"/>
              </a:rPr>
              <a:t>PictureBox</a:t>
            </a:r>
            <a:r>
              <a:rPr kumimoji="0" lang="en-US" altLang="ru-RU" sz="1800" b="0" i="0" u="none" strike="noStrike" cap="none" normalizeH="0" baseline="0" dirty="0">
                <a:ln>
                  <a:noFill/>
                </a:ln>
                <a:solidFill>
                  <a:schemeClr val="tx1"/>
                </a:solidFill>
                <a:effectLst/>
                <a:latin typeface="Arial" panose="020B0604020202020204" pitchFamily="34" charset="0"/>
              </a:rPr>
              <a:t> control to select it, go to the Properties window, and be sure that the Dock property is set to Fill.</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ru-RU" sz="1800" b="0" i="0" u="none" strike="noStrike" cap="none" normalizeH="0" baseline="0" dirty="0">
                <a:ln>
                  <a:noFill/>
                </a:ln>
                <a:solidFill>
                  <a:schemeClr val="tx1"/>
                </a:solidFill>
                <a:effectLst/>
                <a:latin typeface="Arial" panose="020B0604020202020204" pitchFamily="34" charset="0"/>
              </a:rPr>
              <a:t>Make the </a:t>
            </a:r>
            <a:r>
              <a:rPr kumimoji="0" lang="en-US" altLang="ru-RU" sz="1800" b="0" i="0" u="none" strike="noStrike" cap="none" normalizeH="0" baseline="0" dirty="0" err="1">
                <a:ln>
                  <a:noFill/>
                </a:ln>
                <a:solidFill>
                  <a:schemeClr val="tx1"/>
                </a:solidFill>
                <a:effectLst/>
                <a:latin typeface="Arial" panose="020B0604020202020204" pitchFamily="34" charset="0"/>
              </a:rPr>
              <a:t>PictureBox</a:t>
            </a:r>
            <a:r>
              <a:rPr kumimoji="0" lang="en-US" altLang="ru-RU" sz="1800" b="0" i="0" u="none" strike="noStrike" cap="none" normalizeH="0" baseline="0" dirty="0">
                <a:ln>
                  <a:noFill/>
                </a:ln>
                <a:solidFill>
                  <a:schemeClr val="tx1"/>
                </a:solidFill>
                <a:effectLst/>
                <a:latin typeface="Arial" panose="020B0604020202020204" pitchFamily="34" charset="0"/>
              </a:rPr>
              <a:t> span both columns by changing its </a:t>
            </a:r>
            <a:r>
              <a:rPr kumimoji="0" lang="en-US" altLang="ru-RU" sz="1800" b="0" i="0" u="none" strike="noStrike" cap="none" normalizeH="0" baseline="0" dirty="0" err="1">
                <a:ln>
                  <a:noFill/>
                </a:ln>
                <a:solidFill>
                  <a:schemeClr val="tx1"/>
                </a:solidFill>
                <a:effectLst/>
                <a:latin typeface="Arial" panose="020B0604020202020204" pitchFamily="34" charset="0"/>
              </a:rPr>
              <a:t>ColumnSpan</a:t>
            </a:r>
            <a:r>
              <a:rPr kumimoji="0" lang="en-US" altLang="ru-RU" sz="1800" b="0" i="0" u="none" strike="noStrike" cap="none" normalizeH="0" baseline="0" dirty="0">
                <a:ln>
                  <a:noFill/>
                </a:ln>
                <a:solidFill>
                  <a:schemeClr val="tx1"/>
                </a:solidFill>
                <a:effectLst/>
                <a:latin typeface="Arial" panose="020B0604020202020204" pitchFamily="34" charset="0"/>
              </a:rPr>
              <a:t> property. In the </a:t>
            </a:r>
            <a:r>
              <a:rPr kumimoji="0" lang="en-US" altLang="ru-RU" sz="1800" b="0" i="0" u="none" strike="noStrike" cap="none" normalizeH="0" baseline="0" dirty="0" err="1">
                <a:ln>
                  <a:noFill/>
                </a:ln>
                <a:solidFill>
                  <a:schemeClr val="tx1"/>
                </a:solidFill>
                <a:effectLst/>
                <a:latin typeface="Arial" panose="020B0604020202020204" pitchFamily="34" charset="0"/>
              </a:rPr>
              <a:t>PictureBox</a:t>
            </a:r>
            <a:r>
              <a:rPr kumimoji="0" lang="en-US" altLang="ru-RU" sz="1800" b="0" i="0" u="none" strike="noStrike" cap="none" normalizeH="0" baseline="0" dirty="0">
                <a:ln>
                  <a:noFill/>
                </a:ln>
                <a:solidFill>
                  <a:schemeClr val="tx1"/>
                </a:solidFill>
                <a:effectLst/>
                <a:latin typeface="Arial" panose="020B0604020202020204" pitchFamily="34" charset="0"/>
              </a:rPr>
              <a:t>, choose the </a:t>
            </a:r>
            <a:r>
              <a:rPr kumimoji="0" lang="en-US" altLang="ru-RU" sz="1800" b="0" i="0" u="none" strike="noStrike" cap="none" normalizeH="0" baseline="0" dirty="0" err="1">
                <a:ln>
                  <a:noFill/>
                </a:ln>
                <a:solidFill>
                  <a:schemeClr val="tx1"/>
                </a:solidFill>
                <a:effectLst/>
                <a:latin typeface="Arial" panose="020B0604020202020204" pitchFamily="34" charset="0"/>
              </a:rPr>
              <a:t>PictureBox</a:t>
            </a:r>
            <a:r>
              <a:rPr kumimoji="0" lang="en-US" altLang="ru-RU" sz="1800" b="0" i="0" u="none" strike="noStrike" cap="none" normalizeH="0" baseline="0" dirty="0">
                <a:ln>
                  <a:noFill/>
                </a:ln>
                <a:solidFill>
                  <a:schemeClr val="tx1"/>
                </a:solidFill>
                <a:effectLst/>
                <a:latin typeface="Arial" panose="020B0604020202020204" pitchFamily="34" charset="0"/>
              </a:rPr>
              <a:t> control and set its </a:t>
            </a:r>
            <a:r>
              <a:rPr kumimoji="0" lang="en-US" altLang="ru-RU" sz="1800" b="0" i="0" u="none" strike="noStrike" cap="none" normalizeH="0" baseline="0" dirty="0" err="1">
                <a:ln>
                  <a:noFill/>
                </a:ln>
                <a:solidFill>
                  <a:schemeClr val="tx1"/>
                </a:solidFill>
                <a:effectLst/>
                <a:latin typeface="Arial" panose="020B0604020202020204" pitchFamily="34" charset="0"/>
              </a:rPr>
              <a:t>ColumnSpan</a:t>
            </a:r>
            <a:r>
              <a:rPr kumimoji="0" lang="en-US" altLang="ru-RU" sz="1800" b="0" i="0" u="none" strike="noStrike" cap="none" normalizeH="0" baseline="0" dirty="0">
                <a:ln>
                  <a:noFill/>
                </a:ln>
                <a:solidFill>
                  <a:schemeClr val="tx1"/>
                </a:solidFill>
                <a:effectLst/>
                <a:latin typeface="Arial" panose="020B0604020202020204" pitchFamily="34" charset="0"/>
              </a:rPr>
              <a:t> property to 2. Also, when the </a:t>
            </a:r>
            <a:r>
              <a:rPr kumimoji="0" lang="en-US" altLang="ru-RU" sz="1800" b="0" i="0" u="none" strike="noStrike" cap="none" normalizeH="0" baseline="0" dirty="0" err="1">
                <a:ln>
                  <a:noFill/>
                </a:ln>
                <a:solidFill>
                  <a:schemeClr val="tx1"/>
                </a:solidFill>
                <a:effectLst/>
                <a:latin typeface="Arial" panose="020B0604020202020204" pitchFamily="34" charset="0"/>
              </a:rPr>
              <a:t>PictureBox</a:t>
            </a:r>
            <a:r>
              <a:rPr kumimoji="0" lang="en-US" altLang="ru-RU" sz="1800" b="0" i="0" u="none" strike="noStrike" cap="none" normalizeH="0" baseline="0" dirty="0">
                <a:ln>
                  <a:noFill/>
                </a:ln>
                <a:solidFill>
                  <a:schemeClr val="tx1"/>
                </a:solidFill>
                <a:effectLst/>
                <a:latin typeface="Arial" panose="020B0604020202020204" pitchFamily="34" charset="0"/>
              </a:rPr>
              <a:t> is empty, you want to show an empty frame. Set its </a:t>
            </a:r>
            <a:r>
              <a:rPr kumimoji="0" lang="en-US" altLang="ru-RU" sz="1800" b="0" i="0" u="none" strike="noStrike" cap="none" normalizeH="0" baseline="0" dirty="0" err="1">
                <a:ln>
                  <a:noFill/>
                </a:ln>
                <a:solidFill>
                  <a:schemeClr val="tx1"/>
                </a:solidFill>
                <a:effectLst/>
                <a:latin typeface="Arial" panose="020B0604020202020204" pitchFamily="34" charset="0"/>
              </a:rPr>
              <a:t>BorderStyle</a:t>
            </a:r>
            <a:r>
              <a:rPr kumimoji="0" lang="en-US" altLang="ru-RU" sz="1800" b="0" i="0" u="none" strike="noStrike" cap="none" normalizeH="0" baseline="0" dirty="0">
                <a:ln>
                  <a:noFill/>
                </a:ln>
                <a:solidFill>
                  <a:schemeClr val="tx1"/>
                </a:solidFill>
                <a:effectLst/>
                <a:latin typeface="Arial" panose="020B0604020202020204" pitchFamily="34" charset="0"/>
              </a:rPr>
              <a:t> property to Fixed3D.</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lang="en-US" dirty="0"/>
              <a:t>Choose the </a:t>
            </a:r>
            <a:r>
              <a:rPr lang="en-US" b="1" dirty="0" err="1"/>
              <a:t>TableLayoutPanel</a:t>
            </a:r>
            <a:r>
              <a:rPr lang="en-US" dirty="0"/>
              <a:t> on the form and then add a </a:t>
            </a:r>
            <a:r>
              <a:rPr lang="en-US" dirty="0" err="1"/>
              <a:t>CheckBox</a:t>
            </a:r>
            <a:r>
              <a:rPr lang="en-US" dirty="0"/>
              <a:t> control to the form. Double-click the </a:t>
            </a:r>
            <a:r>
              <a:rPr lang="en-US" b="1" dirty="0" err="1"/>
              <a:t>CheckBox</a:t>
            </a:r>
            <a:r>
              <a:rPr lang="en-US" dirty="0"/>
              <a:t> item in the </a:t>
            </a:r>
            <a:r>
              <a:rPr lang="en-US" b="1" dirty="0"/>
              <a:t>Toolbox</a:t>
            </a:r>
            <a:r>
              <a:rPr lang="en-US" dirty="0"/>
              <a:t> to add a new </a:t>
            </a:r>
            <a:r>
              <a:rPr lang="en-US" dirty="0" err="1"/>
              <a:t>CheckBox</a:t>
            </a:r>
            <a:r>
              <a:rPr lang="en-US" dirty="0"/>
              <a:t> control to the next free cell in your table. Because a </a:t>
            </a:r>
            <a:r>
              <a:rPr lang="en-US" dirty="0" err="1"/>
              <a:t>PictureBox</a:t>
            </a:r>
            <a:r>
              <a:rPr lang="en-US" dirty="0"/>
              <a:t> takes up the first two cells in the </a:t>
            </a:r>
            <a:r>
              <a:rPr lang="en-US" dirty="0" err="1"/>
              <a:t>TableLayoutPanel</a:t>
            </a:r>
            <a:r>
              <a:rPr lang="en-US" dirty="0"/>
              <a:t>, the </a:t>
            </a:r>
            <a:r>
              <a:rPr lang="en-US" dirty="0" err="1"/>
              <a:t>CheckBox</a:t>
            </a:r>
            <a:r>
              <a:rPr lang="en-US" dirty="0"/>
              <a:t> control is added to the lower-left cell. Choose the </a:t>
            </a:r>
            <a:r>
              <a:rPr lang="en-US" b="1" dirty="0"/>
              <a:t>Text</a:t>
            </a:r>
            <a:r>
              <a:rPr lang="en-US" dirty="0"/>
              <a:t> property and type in the word </a:t>
            </a:r>
            <a:r>
              <a:rPr lang="en-US" b="1" dirty="0"/>
              <a:t>Stretch</a:t>
            </a:r>
            <a:r>
              <a:rPr lang="en-US" dirty="0"/>
              <a:t>, as shown in the following image.</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pic>
        <p:nvPicPr>
          <p:cNvPr id="6" name="Рисунок 5">
            <a:extLst>
              <a:ext uri="{FF2B5EF4-FFF2-40B4-BE49-F238E27FC236}">
                <a16:creationId xmlns:a16="http://schemas.microsoft.com/office/drawing/2014/main" id="{0A9826AD-43D7-4281-8A87-0AEE746EA0F9}"/>
              </a:ext>
            </a:extLst>
          </p:cNvPr>
          <p:cNvPicPr>
            <a:picLocks noChangeAspect="1"/>
          </p:cNvPicPr>
          <p:nvPr/>
        </p:nvPicPr>
        <p:blipFill>
          <a:blip r:embed="rId2"/>
          <a:stretch>
            <a:fillRect/>
          </a:stretch>
        </p:blipFill>
        <p:spPr>
          <a:xfrm>
            <a:off x="5103260" y="5244727"/>
            <a:ext cx="2287442" cy="1756568"/>
          </a:xfrm>
          <a:prstGeom prst="rect">
            <a:avLst/>
          </a:prstGeom>
        </p:spPr>
      </p:pic>
    </p:spTree>
    <p:extLst>
      <p:ext uri="{BB962C8B-B14F-4D97-AF65-F5344CB8AC3E}">
        <p14:creationId xmlns:p14="http://schemas.microsoft.com/office/powerpoint/2010/main" val="1580346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8948C2-16F3-4E54-A7CF-03DA368321DB}"/>
              </a:ext>
            </a:extLst>
          </p:cNvPr>
          <p:cNvSpPr>
            <a:spLocks noGrp="1"/>
          </p:cNvSpPr>
          <p:nvPr>
            <p:ph type="title"/>
          </p:nvPr>
        </p:nvSpPr>
        <p:spPr>
          <a:xfrm>
            <a:off x="581192" y="771786"/>
            <a:ext cx="11029616" cy="717667"/>
          </a:xfrm>
        </p:spPr>
        <p:txBody>
          <a:bodyPr/>
          <a:lstStyle/>
          <a:p>
            <a:pPr algn="ctr"/>
            <a:r>
              <a:rPr lang="en-US" dirty="0">
                <a:solidFill>
                  <a:srgbClr val="FFC000"/>
                </a:solidFill>
              </a:rPr>
              <a:t>add buttons</a:t>
            </a:r>
            <a:endParaRPr lang="ru-RU" dirty="0">
              <a:solidFill>
                <a:srgbClr val="FFC000"/>
              </a:solidFill>
            </a:endParaRPr>
          </a:p>
        </p:txBody>
      </p:sp>
      <p:sp>
        <p:nvSpPr>
          <p:cNvPr id="4" name="Rectangle 1">
            <a:extLst>
              <a:ext uri="{FF2B5EF4-FFF2-40B4-BE49-F238E27FC236}">
                <a16:creationId xmlns:a16="http://schemas.microsoft.com/office/drawing/2014/main" id="{4D055D1B-DB12-4E89-8963-EAE498E047C9}"/>
              </a:ext>
            </a:extLst>
          </p:cNvPr>
          <p:cNvSpPr>
            <a:spLocks noGrp="1" noChangeArrowheads="1"/>
          </p:cNvSpPr>
          <p:nvPr>
            <p:ph idx="1"/>
          </p:nvPr>
        </p:nvSpPr>
        <p:spPr bwMode="auto">
          <a:xfrm>
            <a:off x="581192" y="1869867"/>
            <a:ext cx="11029616"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ru-RU" sz="1800" b="0" i="0" u="none" strike="noStrike" cap="none" normalizeH="0" baseline="0" dirty="0">
                <a:ln>
                  <a:noFill/>
                </a:ln>
                <a:solidFill>
                  <a:schemeClr val="tx1"/>
                </a:solidFill>
                <a:effectLst/>
                <a:latin typeface="Arial" panose="020B0604020202020204" pitchFamily="34" charset="0"/>
              </a:rPr>
              <a:t>Choose the new </a:t>
            </a:r>
            <a:r>
              <a:rPr kumimoji="0" lang="en-US" altLang="ru-RU" sz="1800" b="0" i="0" u="none" strike="noStrike" cap="none" normalizeH="0" baseline="0" dirty="0" err="1">
                <a:ln>
                  <a:noFill/>
                </a:ln>
                <a:solidFill>
                  <a:schemeClr val="tx1"/>
                </a:solidFill>
                <a:effectLst/>
                <a:latin typeface="Arial" panose="020B0604020202020204" pitchFamily="34" charset="0"/>
              </a:rPr>
              <a:t>FlowLayoutPanel</a:t>
            </a:r>
            <a:r>
              <a:rPr kumimoji="0" lang="en-US" altLang="ru-RU" sz="1800" b="0" i="0" u="none" strike="noStrike" cap="none" normalizeH="0" baseline="0" dirty="0">
                <a:ln>
                  <a:noFill/>
                </a:ln>
                <a:solidFill>
                  <a:schemeClr val="tx1"/>
                </a:solidFill>
                <a:effectLst/>
                <a:latin typeface="Arial" panose="020B0604020202020204" pitchFamily="34" charset="0"/>
              </a:rPr>
              <a:t> that you added. Go to Common Controls in the Toolbox and double-click the Button item to add a button control called button1 to your </a:t>
            </a:r>
            <a:r>
              <a:rPr kumimoji="0" lang="en-US" altLang="ru-RU" sz="1800" b="0" i="0" u="none" strike="noStrike" cap="none" normalizeH="0" baseline="0" dirty="0" err="1">
                <a:ln>
                  <a:noFill/>
                </a:ln>
                <a:solidFill>
                  <a:schemeClr val="tx1"/>
                </a:solidFill>
                <a:effectLst/>
                <a:latin typeface="Arial" panose="020B0604020202020204" pitchFamily="34" charset="0"/>
              </a:rPr>
              <a:t>FlowLayoutPanel</a:t>
            </a:r>
            <a:r>
              <a:rPr kumimoji="0" lang="en-US" altLang="ru-RU" sz="1800" b="0" i="0" u="none" strike="noStrike" cap="none" normalizeH="0" baseline="0" dirty="0">
                <a:ln>
                  <a:noFill/>
                </a:ln>
                <a:solidFill>
                  <a:schemeClr val="tx1"/>
                </a:solidFill>
                <a:effectLst/>
                <a:latin typeface="Arial" panose="020B0604020202020204" pitchFamily="34" charset="0"/>
              </a:rPr>
              <a:t>. Repeat to add another button. The IDE determines that there's already a button called button1 and calls the next one button2.</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ru-RU" sz="1800" b="0" i="0" u="none" strike="noStrike" cap="none" normalizeH="0" baseline="0" dirty="0">
                <a:ln>
                  <a:noFill/>
                </a:ln>
                <a:solidFill>
                  <a:schemeClr val="tx1"/>
                </a:solidFill>
                <a:effectLst/>
                <a:latin typeface="Arial" panose="020B0604020202020204" pitchFamily="34" charset="0"/>
              </a:rPr>
              <a:t>Typically, you add the other buttons by using the Toolbox. This time, choose button2, and then from the menu bar, choose Edit &gt; Copy (or press </a:t>
            </a:r>
            <a:r>
              <a:rPr kumimoji="0" lang="en-US" altLang="ru-RU" sz="1800" b="0" i="0" u="none" strike="noStrike" cap="none" normalizeH="0" baseline="0" dirty="0" err="1">
                <a:ln>
                  <a:noFill/>
                </a:ln>
                <a:solidFill>
                  <a:schemeClr val="tx1"/>
                </a:solidFill>
                <a:effectLst/>
                <a:latin typeface="Arial" panose="020B0604020202020204" pitchFamily="34" charset="0"/>
              </a:rPr>
              <a:t>Ctrl+C</a:t>
            </a:r>
            <a:r>
              <a:rPr kumimoji="0" lang="en-US" altLang="ru-RU" sz="1800" b="0" i="0" u="none" strike="noStrike" cap="none" normalizeH="0" baseline="0" dirty="0">
                <a:ln>
                  <a:noFill/>
                </a:ln>
                <a:solidFill>
                  <a:schemeClr val="tx1"/>
                </a:solidFill>
                <a:effectLst/>
                <a:latin typeface="Arial" panose="020B0604020202020204" pitchFamily="34" charset="0"/>
              </a:rPr>
              <a:t>). Next, choose Edit &gt; Paste from the menu bar (or press </a:t>
            </a:r>
            <a:r>
              <a:rPr kumimoji="0" lang="en-US" altLang="ru-RU" sz="1800" b="0" i="0" u="none" strike="noStrike" cap="none" normalizeH="0" baseline="0" dirty="0" err="1">
                <a:ln>
                  <a:noFill/>
                </a:ln>
                <a:solidFill>
                  <a:schemeClr val="tx1"/>
                </a:solidFill>
                <a:effectLst/>
                <a:latin typeface="Arial" panose="020B0604020202020204" pitchFamily="34" charset="0"/>
              </a:rPr>
              <a:t>Ctrl+V</a:t>
            </a:r>
            <a:r>
              <a:rPr kumimoji="0" lang="en-US" altLang="ru-RU" sz="1800" b="0" i="0" u="none" strike="noStrike" cap="none" normalizeH="0" baseline="0" dirty="0">
                <a:ln>
                  <a:noFill/>
                </a:ln>
                <a:solidFill>
                  <a:schemeClr val="tx1"/>
                </a:solidFill>
                <a:effectLst/>
                <a:latin typeface="Arial" panose="020B0604020202020204" pitchFamily="34" charset="0"/>
              </a:rPr>
              <a:t>) to paste a copy of your button. Now paste it again. Notice that the IDE adds button3 and button4 to the </a:t>
            </a:r>
            <a:r>
              <a:rPr kumimoji="0" lang="en-US" altLang="ru-RU" sz="1800" b="0" i="0" u="none" strike="noStrike" cap="none" normalizeH="0" baseline="0" dirty="0" err="1">
                <a:ln>
                  <a:noFill/>
                </a:ln>
                <a:solidFill>
                  <a:schemeClr val="tx1"/>
                </a:solidFill>
                <a:effectLst/>
                <a:latin typeface="Arial" panose="020B0604020202020204" pitchFamily="34" charset="0"/>
              </a:rPr>
              <a:t>FlowLayoutPanel</a:t>
            </a:r>
            <a:r>
              <a:rPr kumimoji="0" lang="en-US" altLang="ru-RU"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endParaRPr lang="en-US" altLang="ru-RU"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Choose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first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button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and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set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its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Text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property</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Show</a:t>
            </a:r>
            <a:r>
              <a:rPr kumimoji="0" lang="ru-RU" altLang="ru-RU" sz="1800" b="1" i="0" u="none" strike="noStrike" cap="none" normalizeH="0" baseline="0" dirty="0">
                <a:ln>
                  <a:noFill/>
                </a:ln>
                <a:solidFill>
                  <a:schemeClr val="tx1"/>
                </a:solidFill>
                <a:effectLst/>
                <a:latin typeface="Arial" panose="020B0604020202020204" pitchFamily="34" charset="0"/>
              </a:rPr>
              <a:t> a </a:t>
            </a:r>
            <a:r>
              <a:rPr kumimoji="0" lang="ru-RU" altLang="ru-RU" sz="1800" b="1" i="0" u="none" strike="noStrike" cap="none" normalizeH="0" baseline="0" dirty="0" err="1">
                <a:ln>
                  <a:noFill/>
                </a:ln>
                <a:solidFill>
                  <a:schemeClr val="tx1"/>
                </a:solidFill>
                <a:effectLst/>
                <a:latin typeface="Arial" panose="020B0604020202020204" pitchFamily="34" charset="0"/>
              </a:rPr>
              <a:t>picture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set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Text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properties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of</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next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three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buttons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Clear</a:t>
            </a:r>
            <a:r>
              <a:rPr kumimoji="0" lang="ru-RU" altLang="ru-RU" sz="1800" b="1"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the</a:t>
            </a:r>
            <a:r>
              <a:rPr kumimoji="0" lang="ru-RU" altLang="ru-RU" sz="1800" b="1"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picture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Set</a:t>
            </a:r>
            <a:r>
              <a:rPr kumimoji="0" lang="ru-RU" altLang="ru-RU" sz="1800" b="1"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the</a:t>
            </a:r>
            <a:r>
              <a:rPr kumimoji="0" lang="ru-RU" altLang="ru-RU" sz="1800" b="1"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background</a:t>
            </a:r>
            <a:r>
              <a:rPr kumimoji="0" lang="ru-RU" altLang="ru-RU" sz="1800" b="1"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color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and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Close</a:t>
            </a:r>
            <a:r>
              <a:rPr kumimoji="0" lang="ru-RU" altLang="ru-RU"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Let's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size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buttons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and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arrange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them</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they</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align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right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side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of</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panel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Choose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FlowLayoutPanel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and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look</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its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FlowDirection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property</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Change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it's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set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RightToLeft</a:t>
            </a:r>
            <a:r>
              <a:rPr kumimoji="0" lang="ru-RU" altLang="ru-RU"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buttons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should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align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themselves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right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side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of</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cell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and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reverse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their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order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that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Show</a:t>
            </a:r>
            <a:r>
              <a:rPr kumimoji="0" lang="ru-RU" altLang="ru-RU" sz="1800" b="1" i="0" u="none" strike="noStrike" cap="none" normalizeH="0" baseline="0" dirty="0">
                <a:ln>
                  <a:noFill/>
                </a:ln>
                <a:solidFill>
                  <a:schemeClr val="tx1"/>
                </a:solidFill>
                <a:effectLst/>
                <a:latin typeface="Arial" panose="020B0604020202020204" pitchFamily="34" charset="0"/>
              </a:rPr>
              <a:t> a </a:t>
            </a:r>
            <a:r>
              <a:rPr kumimoji="0" lang="ru-RU" altLang="ru-RU" sz="1800" b="1" i="0" u="none" strike="noStrike" cap="none" normalizeH="0" baseline="0" dirty="0" err="1">
                <a:ln>
                  <a:noFill/>
                </a:ln>
                <a:solidFill>
                  <a:schemeClr val="tx1"/>
                </a:solidFill>
                <a:effectLst/>
                <a:latin typeface="Arial" panose="020B0604020202020204" pitchFamily="34" charset="0"/>
              </a:rPr>
              <a:t>picture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button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right</a:t>
            </a:r>
            <a:r>
              <a:rPr kumimoji="0" lang="ru-RU" altLang="ru-RU"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84042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380780-749F-48A5-A8C8-EEE1EBD27FCB}"/>
              </a:ext>
            </a:extLst>
          </p:cNvPr>
          <p:cNvSpPr>
            <a:spLocks noGrp="1"/>
          </p:cNvSpPr>
          <p:nvPr>
            <p:ph type="title"/>
          </p:nvPr>
        </p:nvSpPr>
        <p:spPr>
          <a:xfrm>
            <a:off x="581192" y="702156"/>
            <a:ext cx="11029616" cy="883363"/>
          </a:xfrm>
        </p:spPr>
        <p:txBody>
          <a:bodyPr/>
          <a:lstStyle/>
          <a:p>
            <a:pPr algn="ctr"/>
            <a:r>
              <a:rPr lang="en-US" dirty="0">
                <a:solidFill>
                  <a:srgbClr val="FFC000"/>
                </a:solidFill>
              </a:rPr>
              <a:t>add buttons</a:t>
            </a:r>
            <a:endParaRPr lang="ru-RU" dirty="0"/>
          </a:p>
        </p:txBody>
      </p:sp>
      <p:sp>
        <p:nvSpPr>
          <p:cNvPr id="3" name="Объект 2">
            <a:extLst>
              <a:ext uri="{FF2B5EF4-FFF2-40B4-BE49-F238E27FC236}">
                <a16:creationId xmlns:a16="http://schemas.microsoft.com/office/drawing/2014/main" id="{2F1EA80B-199F-47E5-B498-028DDD6A1074}"/>
              </a:ext>
            </a:extLst>
          </p:cNvPr>
          <p:cNvSpPr>
            <a:spLocks noGrp="1"/>
          </p:cNvSpPr>
          <p:nvPr>
            <p:ph idx="1"/>
          </p:nvPr>
        </p:nvSpPr>
        <p:spPr>
          <a:xfrm>
            <a:off x="505692" y="2136311"/>
            <a:ext cx="11029615" cy="2961549"/>
          </a:xfrm>
        </p:spPr>
        <p:txBody>
          <a:bodyPr/>
          <a:lstStyle/>
          <a:p>
            <a:r>
              <a:rPr lang="en-US" dirty="0"/>
              <a:t>Choose the </a:t>
            </a:r>
            <a:r>
              <a:rPr lang="en-US" b="1" dirty="0"/>
              <a:t>Close</a:t>
            </a:r>
            <a:r>
              <a:rPr lang="en-US" dirty="0"/>
              <a:t> button to select it. Then, to choose the rest of the buttons at the same time, press and hold the </a:t>
            </a:r>
            <a:r>
              <a:rPr lang="en-US" b="1" dirty="0"/>
              <a:t>Ctrl</a:t>
            </a:r>
            <a:r>
              <a:rPr lang="en-US" dirty="0"/>
              <a:t> key and choose them, too.</a:t>
            </a:r>
          </a:p>
          <a:p>
            <a:r>
              <a:rPr lang="en-US" dirty="0"/>
              <a:t>After you've selected all the buttons, go to the </a:t>
            </a:r>
            <a:r>
              <a:rPr lang="en-US" b="1" dirty="0"/>
              <a:t>Properties</a:t>
            </a:r>
            <a:r>
              <a:rPr lang="en-US" dirty="0"/>
              <a:t> window and scroll up to the </a:t>
            </a:r>
            <a:r>
              <a:rPr lang="en-US" b="1" dirty="0" err="1"/>
              <a:t>AutoSize</a:t>
            </a:r>
            <a:r>
              <a:rPr lang="en-US" dirty="0"/>
              <a:t> property. This property tells the button to automatically resize itself to fit all of its text. Set it to </a:t>
            </a:r>
            <a:r>
              <a:rPr lang="en-US" b="1" dirty="0"/>
              <a:t>True</a:t>
            </a:r>
            <a:r>
              <a:rPr lang="en-US" dirty="0"/>
              <a:t>.</a:t>
            </a:r>
          </a:p>
          <a:p>
            <a:r>
              <a:rPr lang="en-US" dirty="0"/>
              <a:t>Your buttons should now be sized properly and be in the right order. (As long as all four buttons are selected, you can change all four </a:t>
            </a:r>
            <a:r>
              <a:rPr lang="en-US" b="1" dirty="0" err="1"/>
              <a:t>AutoSize</a:t>
            </a:r>
            <a:r>
              <a:rPr lang="en-US" dirty="0"/>
              <a:t> properties at the same time.) The following image shows the four buttons.</a:t>
            </a:r>
          </a:p>
          <a:p>
            <a:endParaRPr lang="ru-RU" dirty="0"/>
          </a:p>
        </p:txBody>
      </p:sp>
      <p:pic>
        <p:nvPicPr>
          <p:cNvPr id="5" name="Рисунок 4">
            <a:extLst>
              <a:ext uri="{FF2B5EF4-FFF2-40B4-BE49-F238E27FC236}">
                <a16:creationId xmlns:a16="http://schemas.microsoft.com/office/drawing/2014/main" id="{79386279-4BFF-4BBA-A8FB-A45FE0837A9C}"/>
              </a:ext>
            </a:extLst>
          </p:cNvPr>
          <p:cNvPicPr>
            <a:picLocks noChangeAspect="1"/>
          </p:cNvPicPr>
          <p:nvPr/>
        </p:nvPicPr>
        <p:blipFill>
          <a:blip r:embed="rId2"/>
          <a:stretch>
            <a:fillRect/>
          </a:stretch>
        </p:blipFill>
        <p:spPr>
          <a:xfrm>
            <a:off x="3053331" y="4728637"/>
            <a:ext cx="5162550" cy="1628775"/>
          </a:xfrm>
          <a:prstGeom prst="rect">
            <a:avLst/>
          </a:prstGeom>
        </p:spPr>
      </p:pic>
    </p:spTree>
    <p:extLst>
      <p:ext uri="{BB962C8B-B14F-4D97-AF65-F5344CB8AC3E}">
        <p14:creationId xmlns:p14="http://schemas.microsoft.com/office/powerpoint/2010/main" val="156678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7A503A-81B9-429B-88FA-1E7C176C5539}"/>
              </a:ext>
            </a:extLst>
          </p:cNvPr>
          <p:cNvSpPr>
            <a:spLocks noGrp="1"/>
          </p:cNvSpPr>
          <p:nvPr>
            <p:ph type="title"/>
          </p:nvPr>
        </p:nvSpPr>
        <p:spPr>
          <a:xfrm>
            <a:off x="581192" y="702156"/>
            <a:ext cx="11029616" cy="740750"/>
          </a:xfrm>
        </p:spPr>
        <p:txBody>
          <a:bodyPr/>
          <a:lstStyle/>
          <a:p>
            <a:pPr algn="ctr"/>
            <a:r>
              <a:rPr lang="en-US" dirty="0">
                <a:solidFill>
                  <a:srgbClr val="FFC000"/>
                </a:solidFill>
              </a:rPr>
              <a:t>Name your button controls</a:t>
            </a:r>
            <a:endParaRPr lang="ru-RU" dirty="0">
              <a:solidFill>
                <a:srgbClr val="FFC000"/>
              </a:solidFill>
            </a:endParaRPr>
          </a:p>
        </p:txBody>
      </p:sp>
      <p:sp>
        <p:nvSpPr>
          <p:cNvPr id="3" name="Объект 2">
            <a:extLst>
              <a:ext uri="{FF2B5EF4-FFF2-40B4-BE49-F238E27FC236}">
                <a16:creationId xmlns:a16="http://schemas.microsoft.com/office/drawing/2014/main" id="{CF840EAD-C836-4324-98E2-DD974C138C2F}"/>
              </a:ext>
            </a:extLst>
          </p:cNvPr>
          <p:cNvSpPr>
            <a:spLocks noGrp="1"/>
          </p:cNvSpPr>
          <p:nvPr>
            <p:ph idx="1"/>
          </p:nvPr>
        </p:nvSpPr>
        <p:spPr>
          <a:xfrm>
            <a:off x="581192" y="2180497"/>
            <a:ext cx="11029615" cy="1309324"/>
          </a:xfrm>
        </p:spPr>
        <p:txBody>
          <a:bodyPr/>
          <a:lstStyle/>
          <a:p>
            <a:r>
              <a:rPr lang="en-US" dirty="0"/>
              <a:t>On the form, choose the </a:t>
            </a:r>
            <a:r>
              <a:rPr lang="en-US" b="1" dirty="0"/>
              <a:t>Close</a:t>
            </a:r>
            <a:r>
              <a:rPr lang="en-US" dirty="0"/>
              <a:t> button. (If you still have all the buttons selected, choose the </a:t>
            </a:r>
            <a:r>
              <a:rPr lang="en-US" b="1" dirty="0"/>
              <a:t>Esc</a:t>
            </a:r>
            <a:r>
              <a:rPr lang="en-US" dirty="0"/>
              <a:t> key to cancel the selection.) Scroll in the </a:t>
            </a:r>
            <a:r>
              <a:rPr lang="en-US" b="1" dirty="0"/>
              <a:t>Properties</a:t>
            </a:r>
            <a:r>
              <a:rPr lang="en-US" dirty="0"/>
              <a:t> window until you see the </a:t>
            </a:r>
            <a:r>
              <a:rPr lang="en-US" b="1" dirty="0"/>
              <a:t>(Name)</a:t>
            </a:r>
            <a:r>
              <a:rPr lang="en-US" dirty="0"/>
              <a:t> property. (The </a:t>
            </a:r>
            <a:r>
              <a:rPr lang="en-US" b="1" dirty="0"/>
              <a:t>(Name)</a:t>
            </a:r>
            <a:r>
              <a:rPr lang="en-US" dirty="0"/>
              <a:t> property is near the top when the properties are alphabetical.) Change the name to </a:t>
            </a:r>
            <a:r>
              <a:rPr lang="en-US" b="1" dirty="0" err="1"/>
              <a:t>closeButton</a:t>
            </a:r>
            <a:r>
              <a:rPr lang="en-US" dirty="0"/>
              <a:t>, as shown in the following screenshot.</a:t>
            </a:r>
            <a:endParaRPr lang="ru-RU" dirty="0"/>
          </a:p>
        </p:txBody>
      </p:sp>
      <p:pic>
        <p:nvPicPr>
          <p:cNvPr id="5" name="Рисунок 4">
            <a:extLst>
              <a:ext uri="{FF2B5EF4-FFF2-40B4-BE49-F238E27FC236}">
                <a16:creationId xmlns:a16="http://schemas.microsoft.com/office/drawing/2014/main" id="{9DCFE47C-53EA-4016-A456-92435EC34DCF}"/>
              </a:ext>
            </a:extLst>
          </p:cNvPr>
          <p:cNvPicPr>
            <a:picLocks noChangeAspect="1"/>
          </p:cNvPicPr>
          <p:nvPr/>
        </p:nvPicPr>
        <p:blipFill>
          <a:blip r:embed="rId2"/>
          <a:stretch>
            <a:fillRect/>
          </a:stretch>
        </p:blipFill>
        <p:spPr>
          <a:xfrm>
            <a:off x="4485881" y="3429000"/>
            <a:ext cx="2733675" cy="2819400"/>
          </a:xfrm>
          <a:prstGeom prst="rect">
            <a:avLst/>
          </a:prstGeom>
        </p:spPr>
      </p:pic>
    </p:spTree>
    <p:extLst>
      <p:ext uri="{BB962C8B-B14F-4D97-AF65-F5344CB8AC3E}">
        <p14:creationId xmlns:p14="http://schemas.microsoft.com/office/powerpoint/2010/main" val="1546794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8BD55F-0511-4924-AD25-BF607F718859}"/>
              </a:ext>
            </a:extLst>
          </p:cNvPr>
          <p:cNvSpPr>
            <a:spLocks noGrp="1"/>
          </p:cNvSpPr>
          <p:nvPr>
            <p:ph type="title"/>
          </p:nvPr>
        </p:nvSpPr>
        <p:spPr>
          <a:xfrm>
            <a:off x="581192" y="702156"/>
            <a:ext cx="11029616" cy="841418"/>
          </a:xfrm>
        </p:spPr>
        <p:txBody>
          <a:bodyPr/>
          <a:lstStyle/>
          <a:p>
            <a:pPr algn="ctr"/>
            <a:r>
              <a:rPr lang="en-US" dirty="0">
                <a:solidFill>
                  <a:srgbClr val="FFC000"/>
                </a:solidFill>
              </a:rPr>
              <a:t>Name your button controls</a:t>
            </a:r>
            <a:endParaRPr lang="ru-RU" dirty="0"/>
          </a:p>
        </p:txBody>
      </p:sp>
      <p:sp>
        <p:nvSpPr>
          <p:cNvPr id="3" name="Объект 2">
            <a:extLst>
              <a:ext uri="{FF2B5EF4-FFF2-40B4-BE49-F238E27FC236}">
                <a16:creationId xmlns:a16="http://schemas.microsoft.com/office/drawing/2014/main" id="{E7F08599-5131-459F-9321-2725C08D2322}"/>
              </a:ext>
            </a:extLst>
          </p:cNvPr>
          <p:cNvSpPr>
            <a:spLocks noGrp="1"/>
          </p:cNvSpPr>
          <p:nvPr>
            <p:ph idx="1"/>
          </p:nvPr>
        </p:nvSpPr>
        <p:spPr>
          <a:xfrm>
            <a:off x="581191" y="2599946"/>
            <a:ext cx="11029615" cy="2055944"/>
          </a:xfrm>
        </p:spPr>
        <p:txBody>
          <a:bodyPr/>
          <a:lstStyle/>
          <a:p>
            <a:r>
              <a:rPr lang="en-US" dirty="0"/>
              <a:t>Rename the other three buttons to </a:t>
            </a:r>
            <a:r>
              <a:rPr lang="en-US" dirty="0" err="1"/>
              <a:t>backgroundButton</a:t>
            </a:r>
            <a:r>
              <a:rPr lang="en-US" dirty="0"/>
              <a:t>, </a:t>
            </a:r>
            <a:r>
              <a:rPr lang="en-US" dirty="0" err="1"/>
              <a:t>clearButton</a:t>
            </a:r>
            <a:r>
              <a:rPr lang="en-US" dirty="0"/>
              <a:t>, and </a:t>
            </a:r>
            <a:r>
              <a:rPr lang="en-US" dirty="0" err="1"/>
              <a:t>showButton</a:t>
            </a:r>
            <a:r>
              <a:rPr lang="en-US" dirty="0"/>
              <a:t>. You can verify the names by choosing the control selector drop-down list in the Properties window. The new button names appear.</a:t>
            </a:r>
          </a:p>
          <a:p>
            <a:r>
              <a:rPr lang="en-US" dirty="0"/>
              <a:t>Double-click the Show a picture button on the form. As an alternative, choose the Show a picture button on the form, and then press the Enter key. When you do, the IDE opens an additional tab in the main window named Form1.cs. (If you're using Visual Basic, the tab is named Form1.vb).</a:t>
            </a:r>
          </a:p>
          <a:p>
            <a:r>
              <a:rPr lang="en-US" dirty="0"/>
              <a:t>This tab displays the code file behind the form, as shown in the following screenshot.</a:t>
            </a:r>
            <a:endParaRPr lang="ru-RU" dirty="0"/>
          </a:p>
        </p:txBody>
      </p:sp>
    </p:spTree>
    <p:extLst>
      <p:ext uri="{BB962C8B-B14F-4D97-AF65-F5344CB8AC3E}">
        <p14:creationId xmlns:p14="http://schemas.microsoft.com/office/powerpoint/2010/main" val="2522635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F1810D-9027-40F2-BFDC-A29AFCBE6226}"/>
              </a:ext>
            </a:extLst>
          </p:cNvPr>
          <p:cNvSpPr>
            <a:spLocks noGrp="1"/>
          </p:cNvSpPr>
          <p:nvPr>
            <p:ph type="title"/>
          </p:nvPr>
        </p:nvSpPr>
        <p:spPr>
          <a:xfrm>
            <a:off x="581192" y="914400"/>
            <a:ext cx="11029616" cy="578840"/>
          </a:xfrm>
        </p:spPr>
        <p:txBody>
          <a:bodyPr/>
          <a:lstStyle/>
          <a:p>
            <a:pPr algn="ctr"/>
            <a:r>
              <a:rPr lang="en-US" dirty="0">
                <a:solidFill>
                  <a:srgbClr val="FFC000"/>
                </a:solidFill>
              </a:rPr>
              <a:t>Create a new project</a:t>
            </a:r>
            <a:endParaRPr lang="ru-RU" dirty="0">
              <a:solidFill>
                <a:srgbClr val="FFC000"/>
              </a:solidFill>
            </a:endParaRPr>
          </a:p>
        </p:txBody>
      </p:sp>
      <p:pic>
        <p:nvPicPr>
          <p:cNvPr id="5" name="Объект 4">
            <a:extLst>
              <a:ext uri="{FF2B5EF4-FFF2-40B4-BE49-F238E27FC236}">
                <a16:creationId xmlns:a16="http://schemas.microsoft.com/office/drawing/2014/main" id="{9A7876C9-21EC-4986-A297-FA3CFE46443D}"/>
              </a:ext>
            </a:extLst>
          </p:cNvPr>
          <p:cNvPicPr>
            <a:picLocks noGrp="1" noChangeAspect="1"/>
          </p:cNvPicPr>
          <p:nvPr>
            <p:ph idx="1"/>
          </p:nvPr>
        </p:nvPicPr>
        <p:blipFill>
          <a:blip r:embed="rId2"/>
          <a:stretch>
            <a:fillRect/>
          </a:stretch>
        </p:blipFill>
        <p:spPr>
          <a:xfrm>
            <a:off x="2580159" y="1921166"/>
            <a:ext cx="7031682" cy="4804298"/>
          </a:xfrm>
        </p:spPr>
      </p:pic>
    </p:spTree>
    <p:extLst>
      <p:ext uri="{BB962C8B-B14F-4D97-AF65-F5344CB8AC3E}">
        <p14:creationId xmlns:p14="http://schemas.microsoft.com/office/powerpoint/2010/main" val="2862993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8D1D4B-514C-4467-BC43-8BD58F2E1BEE}"/>
              </a:ext>
            </a:extLst>
          </p:cNvPr>
          <p:cNvSpPr>
            <a:spLocks noGrp="1"/>
          </p:cNvSpPr>
          <p:nvPr>
            <p:ph type="title"/>
          </p:nvPr>
        </p:nvSpPr>
        <p:spPr>
          <a:xfrm>
            <a:off x="581192" y="702156"/>
            <a:ext cx="11029616" cy="849807"/>
          </a:xfrm>
        </p:spPr>
        <p:txBody>
          <a:bodyPr/>
          <a:lstStyle/>
          <a:p>
            <a:pPr algn="ctr"/>
            <a:r>
              <a:rPr lang="en-US" dirty="0">
                <a:solidFill>
                  <a:srgbClr val="FFC000"/>
                </a:solidFill>
              </a:rPr>
              <a:t>Name your button controls</a:t>
            </a:r>
            <a:endParaRPr lang="ru-RU" dirty="0"/>
          </a:p>
        </p:txBody>
      </p:sp>
      <p:pic>
        <p:nvPicPr>
          <p:cNvPr id="4" name="Объект 3">
            <a:extLst>
              <a:ext uri="{FF2B5EF4-FFF2-40B4-BE49-F238E27FC236}">
                <a16:creationId xmlns:a16="http://schemas.microsoft.com/office/drawing/2014/main" id="{495BFC29-204D-4F59-8CC8-5B6CCDEEAFC5}"/>
              </a:ext>
            </a:extLst>
          </p:cNvPr>
          <p:cNvPicPr>
            <a:picLocks noGrp="1" noChangeAspect="1"/>
          </p:cNvPicPr>
          <p:nvPr>
            <p:ph idx="1"/>
          </p:nvPr>
        </p:nvPicPr>
        <p:blipFill>
          <a:blip r:embed="rId2"/>
          <a:stretch>
            <a:fillRect/>
          </a:stretch>
        </p:blipFill>
        <p:spPr>
          <a:xfrm>
            <a:off x="3332291" y="1988277"/>
            <a:ext cx="5527417" cy="4504801"/>
          </a:xfrm>
          <a:prstGeom prst="rect">
            <a:avLst/>
          </a:prstGeom>
        </p:spPr>
      </p:pic>
    </p:spTree>
    <p:extLst>
      <p:ext uri="{BB962C8B-B14F-4D97-AF65-F5344CB8AC3E}">
        <p14:creationId xmlns:p14="http://schemas.microsoft.com/office/powerpoint/2010/main" val="284277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CC8655-09CB-4A34-9B33-50B3BEADC01F}"/>
              </a:ext>
            </a:extLst>
          </p:cNvPr>
          <p:cNvSpPr>
            <a:spLocks noGrp="1"/>
          </p:cNvSpPr>
          <p:nvPr>
            <p:ph type="title"/>
          </p:nvPr>
        </p:nvSpPr>
        <p:spPr>
          <a:xfrm>
            <a:off x="581192" y="702156"/>
            <a:ext cx="11029616" cy="757528"/>
          </a:xfrm>
        </p:spPr>
        <p:txBody>
          <a:bodyPr/>
          <a:lstStyle/>
          <a:p>
            <a:pPr algn="ctr"/>
            <a:r>
              <a:rPr lang="en-US" dirty="0">
                <a:solidFill>
                  <a:srgbClr val="FFC000"/>
                </a:solidFill>
              </a:rPr>
              <a:t>Button clicks</a:t>
            </a:r>
            <a:endParaRPr lang="ru-RU" dirty="0">
              <a:solidFill>
                <a:srgbClr val="FFC000"/>
              </a:solidFill>
            </a:endParaRPr>
          </a:p>
        </p:txBody>
      </p:sp>
      <p:sp>
        <p:nvSpPr>
          <p:cNvPr id="3" name="Объект 2">
            <a:extLst>
              <a:ext uri="{FF2B5EF4-FFF2-40B4-BE49-F238E27FC236}">
                <a16:creationId xmlns:a16="http://schemas.microsoft.com/office/drawing/2014/main" id="{3CE1C817-F8A4-4386-9F45-321D3F3F039C}"/>
              </a:ext>
            </a:extLst>
          </p:cNvPr>
          <p:cNvSpPr>
            <a:spLocks noGrp="1"/>
          </p:cNvSpPr>
          <p:nvPr>
            <p:ph idx="1"/>
          </p:nvPr>
        </p:nvSpPr>
        <p:spPr>
          <a:xfrm>
            <a:off x="581192" y="2180496"/>
            <a:ext cx="11029615" cy="4052524"/>
          </a:xfrm>
        </p:spPr>
        <p:txBody>
          <a:bodyPr>
            <a:normAutofit/>
          </a:bodyPr>
          <a:lstStyle/>
          <a:p>
            <a:r>
              <a:rPr lang="en-US" dirty="0"/>
              <a:t>You're looking at code called </a:t>
            </a:r>
            <a:r>
              <a:rPr lang="en-US" dirty="0" err="1"/>
              <a:t>showButton_Click</a:t>
            </a:r>
            <a:r>
              <a:rPr lang="en-US" dirty="0"/>
              <a:t>() (alternatively, </a:t>
            </a:r>
            <a:r>
              <a:rPr lang="en-US" dirty="0" err="1"/>
              <a:t>ShowButton_Click</a:t>
            </a:r>
            <a:r>
              <a:rPr lang="en-US" dirty="0"/>
              <a:t>()). The IDE added this to the form's code when you opened the code file for the </a:t>
            </a:r>
            <a:r>
              <a:rPr lang="en-US" dirty="0" err="1"/>
              <a:t>showButton</a:t>
            </a:r>
            <a:r>
              <a:rPr lang="en-US" dirty="0"/>
              <a:t> button. At design-time, when you open the code file for a control in a form, code is generated for the control if it doesn't already exist. This code, known as a method, runs when you run your app and choose the control - in this case, the Show a picture button.</a:t>
            </a:r>
          </a:p>
          <a:p>
            <a:endParaRPr lang="en-US" dirty="0"/>
          </a:p>
          <a:p>
            <a:r>
              <a:rPr lang="en-US" dirty="0"/>
              <a:t>Choose the Windows Forms Designer tab again (Form1.cs [Design]), and then open the code file for the Clear the picture button to create a method for it in the form's code. Repeat this for the remaining two buttons. Each time, the IDE adds a new method to the form's code file.</a:t>
            </a:r>
          </a:p>
          <a:p>
            <a:endParaRPr lang="en-US" dirty="0"/>
          </a:p>
          <a:p>
            <a:r>
              <a:rPr lang="en-US" dirty="0"/>
              <a:t>To add one more method, open the code file for the </a:t>
            </a:r>
            <a:r>
              <a:rPr lang="en-US" dirty="0" err="1"/>
              <a:t>CheckBox</a:t>
            </a:r>
            <a:r>
              <a:rPr lang="en-US" dirty="0"/>
              <a:t> control in Windows Forms Designer to make the IDE add a checkBox1_CheckedChanged() method. That method is called whenever the user selects or clears the check box.</a:t>
            </a:r>
            <a:endParaRPr lang="ru-RU" dirty="0"/>
          </a:p>
        </p:txBody>
      </p:sp>
    </p:spTree>
    <p:extLst>
      <p:ext uri="{BB962C8B-B14F-4D97-AF65-F5344CB8AC3E}">
        <p14:creationId xmlns:p14="http://schemas.microsoft.com/office/powerpoint/2010/main" val="3742088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29AD88-E70B-481A-9C88-D8371EB23F8A}"/>
              </a:ext>
            </a:extLst>
          </p:cNvPr>
          <p:cNvSpPr>
            <a:spLocks noGrp="1"/>
          </p:cNvSpPr>
          <p:nvPr>
            <p:ph type="title"/>
          </p:nvPr>
        </p:nvSpPr>
        <p:spPr>
          <a:xfrm>
            <a:off x="581192" y="702156"/>
            <a:ext cx="11029616" cy="824640"/>
          </a:xfrm>
        </p:spPr>
        <p:txBody>
          <a:bodyPr/>
          <a:lstStyle/>
          <a:p>
            <a:pPr algn="ctr"/>
            <a:r>
              <a:rPr lang="en-US" dirty="0">
                <a:solidFill>
                  <a:srgbClr val="FFC000"/>
                </a:solidFill>
              </a:rPr>
              <a:t>Button clicks</a:t>
            </a:r>
            <a:endParaRPr lang="ru-RU" dirty="0"/>
          </a:p>
        </p:txBody>
      </p:sp>
      <p:sp>
        <p:nvSpPr>
          <p:cNvPr id="3" name="Объект 2">
            <a:extLst>
              <a:ext uri="{FF2B5EF4-FFF2-40B4-BE49-F238E27FC236}">
                <a16:creationId xmlns:a16="http://schemas.microsoft.com/office/drawing/2014/main" id="{04C306C9-B38B-453B-828D-F11D135A1DCC}"/>
              </a:ext>
            </a:extLst>
          </p:cNvPr>
          <p:cNvSpPr>
            <a:spLocks noGrp="1"/>
          </p:cNvSpPr>
          <p:nvPr>
            <p:ph idx="1"/>
          </p:nvPr>
        </p:nvSpPr>
        <p:spPr>
          <a:xfrm>
            <a:off x="581192" y="2180496"/>
            <a:ext cx="11029615" cy="4237082"/>
          </a:xfrm>
        </p:spPr>
        <p:txBody>
          <a:bodyPr>
            <a:normAutofit fontScale="70000" lnSpcReduction="20000"/>
          </a:bodyPr>
          <a:lstStyle/>
          <a:p>
            <a:r>
              <a:rPr lang="en-US" dirty="0"/>
              <a:t>private void </a:t>
            </a:r>
            <a:r>
              <a:rPr lang="en-US" dirty="0" err="1"/>
              <a:t>clearButton_Click</a:t>
            </a:r>
            <a:r>
              <a:rPr lang="en-US" dirty="0"/>
              <a:t>(object sender, </a:t>
            </a:r>
            <a:r>
              <a:rPr lang="en-US" dirty="0" err="1"/>
              <a:t>EventArgs</a:t>
            </a:r>
            <a:r>
              <a:rPr lang="en-US" dirty="0"/>
              <a:t> e)</a:t>
            </a:r>
          </a:p>
          <a:p>
            <a:r>
              <a:rPr lang="en-US" dirty="0"/>
              <a:t>{</a:t>
            </a:r>
          </a:p>
          <a:p>
            <a:r>
              <a:rPr lang="en-US" dirty="0"/>
              <a:t>}</a:t>
            </a:r>
          </a:p>
          <a:p>
            <a:endParaRPr lang="en-US" dirty="0"/>
          </a:p>
          <a:p>
            <a:r>
              <a:rPr lang="en-US" dirty="0"/>
              <a:t>private void </a:t>
            </a:r>
            <a:r>
              <a:rPr lang="en-US" dirty="0" err="1"/>
              <a:t>backgroundButton_Click</a:t>
            </a:r>
            <a:r>
              <a:rPr lang="en-US" dirty="0"/>
              <a:t>(object sender, </a:t>
            </a:r>
            <a:r>
              <a:rPr lang="en-US" dirty="0" err="1"/>
              <a:t>EventArgs</a:t>
            </a:r>
            <a:r>
              <a:rPr lang="en-US" dirty="0"/>
              <a:t> e)</a:t>
            </a:r>
          </a:p>
          <a:p>
            <a:r>
              <a:rPr lang="en-US" dirty="0"/>
              <a:t>{</a:t>
            </a:r>
          </a:p>
          <a:p>
            <a:r>
              <a:rPr lang="en-US" dirty="0"/>
              <a:t>}</a:t>
            </a:r>
          </a:p>
          <a:p>
            <a:endParaRPr lang="en-US" dirty="0"/>
          </a:p>
          <a:p>
            <a:r>
              <a:rPr lang="en-US" dirty="0"/>
              <a:t>private void </a:t>
            </a:r>
            <a:r>
              <a:rPr lang="en-US" dirty="0" err="1"/>
              <a:t>closeButton_Click</a:t>
            </a:r>
            <a:r>
              <a:rPr lang="en-US" dirty="0"/>
              <a:t>(object sender, </a:t>
            </a:r>
            <a:r>
              <a:rPr lang="en-US" dirty="0" err="1"/>
              <a:t>EventArgs</a:t>
            </a:r>
            <a:r>
              <a:rPr lang="en-US" dirty="0"/>
              <a:t> e)</a:t>
            </a:r>
          </a:p>
          <a:p>
            <a:r>
              <a:rPr lang="en-US" dirty="0"/>
              <a:t>{</a:t>
            </a:r>
          </a:p>
          <a:p>
            <a:r>
              <a:rPr lang="en-US" dirty="0"/>
              <a:t>}</a:t>
            </a:r>
          </a:p>
          <a:p>
            <a:endParaRPr lang="en-US" dirty="0"/>
          </a:p>
          <a:p>
            <a:r>
              <a:rPr lang="en-US" dirty="0"/>
              <a:t>private void checkBox1_CheckedChanged(object sender, </a:t>
            </a:r>
            <a:r>
              <a:rPr lang="en-US" dirty="0" err="1"/>
              <a:t>EventArgs</a:t>
            </a:r>
            <a:r>
              <a:rPr lang="en-US" dirty="0"/>
              <a:t> e)</a:t>
            </a:r>
          </a:p>
          <a:p>
            <a:r>
              <a:rPr lang="en-US" dirty="0"/>
              <a:t>{</a:t>
            </a:r>
          </a:p>
          <a:p>
            <a:r>
              <a:rPr lang="en-US" dirty="0"/>
              <a:t>}</a:t>
            </a:r>
            <a:endParaRPr lang="ru-RU" dirty="0"/>
          </a:p>
        </p:txBody>
      </p:sp>
    </p:spTree>
    <p:extLst>
      <p:ext uri="{BB962C8B-B14F-4D97-AF65-F5344CB8AC3E}">
        <p14:creationId xmlns:p14="http://schemas.microsoft.com/office/powerpoint/2010/main" val="918893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FBE028-B4DB-4CD9-A0A3-4D4D7141A610}"/>
              </a:ext>
            </a:extLst>
          </p:cNvPr>
          <p:cNvSpPr>
            <a:spLocks noGrp="1"/>
          </p:cNvSpPr>
          <p:nvPr>
            <p:ph type="title"/>
          </p:nvPr>
        </p:nvSpPr>
        <p:spPr>
          <a:xfrm>
            <a:off x="581192" y="702156"/>
            <a:ext cx="11029616" cy="799473"/>
          </a:xfrm>
        </p:spPr>
        <p:txBody>
          <a:bodyPr/>
          <a:lstStyle/>
          <a:p>
            <a:pPr algn="ctr"/>
            <a:r>
              <a:rPr lang="en-US" dirty="0">
                <a:solidFill>
                  <a:srgbClr val="FFC000"/>
                </a:solidFill>
              </a:rPr>
              <a:t>Add dialog components to the form</a:t>
            </a:r>
            <a:endParaRPr lang="ru-RU" dirty="0">
              <a:solidFill>
                <a:srgbClr val="FFC000"/>
              </a:solidFill>
            </a:endParaRPr>
          </a:p>
        </p:txBody>
      </p:sp>
      <p:sp>
        <p:nvSpPr>
          <p:cNvPr id="3" name="Объект 2">
            <a:extLst>
              <a:ext uri="{FF2B5EF4-FFF2-40B4-BE49-F238E27FC236}">
                <a16:creationId xmlns:a16="http://schemas.microsoft.com/office/drawing/2014/main" id="{655E5B3D-7E43-493C-AD95-AD79CAFB74D7}"/>
              </a:ext>
            </a:extLst>
          </p:cNvPr>
          <p:cNvSpPr>
            <a:spLocks noGrp="1"/>
          </p:cNvSpPr>
          <p:nvPr>
            <p:ph idx="1"/>
          </p:nvPr>
        </p:nvSpPr>
        <p:spPr>
          <a:xfrm>
            <a:off x="421801" y="2004327"/>
            <a:ext cx="11272452" cy="4555864"/>
          </a:xfrm>
        </p:spPr>
        <p:txBody>
          <a:bodyPr>
            <a:normAutofit fontScale="77500" lnSpcReduction="20000"/>
          </a:bodyPr>
          <a:lstStyle/>
          <a:p>
            <a:r>
              <a:rPr lang="en-US" dirty="0"/>
              <a:t>To add a component called openFileDialog1 to your form, double-click </a:t>
            </a:r>
            <a:r>
              <a:rPr lang="en-US" dirty="0" err="1"/>
              <a:t>OpenFileDialog</a:t>
            </a:r>
            <a:r>
              <a:rPr lang="en-US" dirty="0"/>
              <a:t>. To add a component called colorDialog1 to your form, double-click </a:t>
            </a:r>
            <a:r>
              <a:rPr lang="en-US" dirty="0" err="1"/>
              <a:t>ColorDialog</a:t>
            </a:r>
            <a:r>
              <a:rPr lang="en-US" dirty="0"/>
              <a:t> in the Toolbox. (You use that one in the next tutorial step.) You should see an area at the bottom of Windows Forms Designer (beneath the Picture Viewer form) that has an icon for each of the two dialog components that you added, as shown in the following image.</a:t>
            </a:r>
          </a:p>
          <a:p>
            <a:endParaRPr lang="en-US" dirty="0"/>
          </a:p>
          <a:p>
            <a:endParaRPr lang="en-US" dirty="0"/>
          </a:p>
          <a:p>
            <a:r>
              <a:rPr lang="en-US" sz="1500" dirty="0"/>
              <a:t>Dialog components</a:t>
            </a:r>
          </a:p>
          <a:p>
            <a:endParaRPr lang="en-US" dirty="0"/>
          </a:p>
          <a:p>
            <a:r>
              <a:rPr lang="en-US" dirty="0"/>
              <a:t>Choose the openFileDialog1 icon in the area at the bottom of the Windows Forms Designer. Set two properties:</a:t>
            </a:r>
          </a:p>
          <a:p>
            <a:endParaRPr lang="en-US" dirty="0"/>
          </a:p>
          <a:p>
            <a:r>
              <a:rPr lang="en-US" dirty="0"/>
              <a:t>Set the Filter property to the following (you can copy and paste it):</a:t>
            </a:r>
          </a:p>
          <a:p>
            <a:endParaRPr lang="en-US" dirty="0"/>
          </a:p>
          <a:p>
            <a:r>
              <a:rPr lang="en-US" dirty="0"/>
              <a:t>JPEG Files (*.jpg)|*.</a:t>
            </a:r>
            <a:r>
              <a:rPr lang="en-US" dirty="0" err="1"/>
              <a:t>jpg|PNG</a:t>
            </a:r>
            <a:r>
              <a:rPr lang="en-US" dirty="0"/>
              <a:t> Files (*.</a:t>
            </a:r>
            <a:r>
              <a:rPr lang="en-US" dirty="0" err="1"/>
              <a:t>png</a:t>
            </a:r>
            <a:r>
              <a:rPr lang="en-US" dirty="0"/>
              <a:t>)|*.</a:t>
            </a:r>
            <a:r>
              <a:rPr lang="en-US" dirty="0" err="1"/>
              <a:t>png|BMP</a:t>
            </a:r>
            <a:r>
              <a:rPr lang="en-US" dirty="0"/>
              <a:t> Files (*.bmp)|*.</a:t>
            </a:r>
            <a:r>
              <a:rPr lang="en-US" dirty="0" err="1"/>
              <a:t>bmp|All</a:t>
            </a:r>
            <a:r>
              <a:rPr lang="en-US" dirty="0"/>
              <a:t> files (*.*)|*.*</a:t>
            </a:r>
          </a:p>
          <a:p>
            <a:endParaRPr lang="en-US" dirty="0"/>
          </a:p>
          <a:p>
            <a:r>
              <a:rPr lang="en-US" dirty="0"/>
              <a:t>Set the Title property to the following: Select a picture file</a:t>
            </a:r>
          </a:p>
          <a:p>
            <a:endParaRPr lang="en-US" dirty="0"/>
          </a:p>
          <a:p>
            <a:r>
              <a:rPr lang="en-US" dirty="0"/>
              <a:t>The Filter property settings specify the kinds of file types that will display in the Select a picture file dialog box.</a:t>
            </a:r>
          </a:p>
          <a:p>
            <a:endParaRPr lang="ru-RU" dirty="0"/>
          </a:p>
        </p:txBody>
      </p:sp>
      <p:pic>
        <p:nvPicPr>
          <p:cNvPr id="5" name="Рисунок 4">
            <a:extLst>
              <a:ext uri="{FF2B5EF4-FFF2-40B4-BE49-F238E27FC236}">
                <a16:creationId xmlns:a16="http://schemas.microsoft.com/office/drawing/2014/main" id="{58DAA9E3-810B-4E2C-AD0B-475A69D78D56}"/>
              </a:ext>
            </a:extLst>
          </p:cNvPr>
          <p:cNvPicPr>
            <a:picLocks noChangeAspect="1"/>
          </p:cNvPicPr>
          <p:nvPr/>
        </p:nvPicPr>
        <p:blipFill>
          <a:blip r:embed="rId2"/>
          <a:stretch>
            <a:fillRect/>
          </a:stretch>
        </p:blipFill>
        <p:spPr>
          <a:xfrm>
            <a:off x="775282" y="2726335"/>
            <a:ext cx="2286000" cy="247650"/>
          </a:xfrm>
          <a:prstGeom prst="rect">
            <a:avLst/>
          </a:prstGeom>
        </p:spPr>
      </p:pic>
    </p:spTree>
    <p:extLst>
      <p:ext uri="{BB962C8B-B14F-4D97-AF65-F5344CB8AC3E}">
        <p14:creationId xmlns:p14="http://schemas.microsoft.com/office/powerpoint/2010/main" val="1689417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752DE5-57FD-4746-9E6B-394588D4BA12}"/>
              </a:ext>
            </a:extLst>
          </p:cNvPr>
          <p:cNvSpPr>
            <a:spLocks noGrp="1"/>
          </p:cNvSpPr>
          <p:nvPr>
            <p:ph type="title"/>
          </p:nvPr>
        </p:nvSpPr>
        <p:spPr>
          <a:xfrm>
            <a:off x="581192" y="702156"/>
            <a:ext cx="11029616" cy="757528"/>
          </a:xfrm>
        </p:spPr>
        <p:txBody>
          <a:bodyPr/>
          <a:lstStyle/>
          <a:p>
            <a:pPr algn="ctr"/>
            <a:r>
              <a:rPr lang="en-US" dirty="0">
                <a:solidFill>
                  <a:srgbClr val="FFC000"/>
                </a:solidFill>
              </a:rPr>
              <a:t>Add method</a:t>
            </a:r>
            <a:endParaRPr lang="ru-RU" dirty="0">
              <a:solidFill>
                <a:srgbClr val="FFC000"/>
              </a:solidFill>
            </a:endParaRPr>
          </a:p>
        </p:txBody>
      </p:sp>
      <p:sp>
        <p:nvSpPr>
          <p:cNvPr id="3" name="Объект 2">
            <a:extLst>
              <a:ext uri="{FF2B5EF4-FFF2-40B4-BE49-F238E27FC236}">
                <a16:creationId xmlns:a16="http://schemas.microsoft.com/office/drawing/2014/main" id="{39C8B2ED-609C-4D28-8F54-3DAE53C91884}"/>
              </a:ext>
            </a:extLst>
          </p:cNvPr>
          <p:cNvSpPr>
            <a:spLocks noGrp="1"/>
          </p:cNvSpPr>
          <p:nvPr>
            <p:ph idx="1"/>
          </p:nvPr>
        </p:nvSpPr>
        <p:spPr/>
        <p:txBody>
          <a:bodyPr/>
          <a:lstStyle/>
          <a:p>
            <a:r>
              <a:rPr lang="en-US" dirty="0"/>
              <a:t>private void </a:t>
            </a:r>
            <a:r>
              <a:rPr lang="en-US" dirty="0" err="1"/>
              <a:t>showButton_Click</a:t>
            </a:r>
            <a:r>
              <a:rPr lang="en-US" dirty="0"/>
              <a:t>(object sender, </a:t>
            </a:r>
            <a:r>
              <a:rPr lang="en-US" dirty="0" err="1"/>
              <a:t>EventArgs</a:t>
            </a:r>
            <a:r>
              <a:rPr lang="en-US" dirty="0"/>
              <a:t> e)</a:t>
            </a:r>
          </a:p>
          <a:p>
            <a:r>
              <a:rPr lang="en-US" dirty="0"/>
              <a:t>{</a:t>
            </a:r>
          </a:p>
          <a:p>
            <a:r>
              <a:rPr lang="en-US" dirty="0"/>
              <a:t>    if (openFileDialog1.ShowDialog() == </a:t>
            </a:r>
            <a:r>
              <a:rPr lang="en-US" dirty="0" err="1"/>
              <a:t>DialogResult.OK</a:t>
            </a:r>
            <a:r>
              <a:rPr lang="en-US" dirty="0"/>
              <a:t>)</a:t>
            </a:r>
          </a:p>
          <a:p>
            <a:r>
              <a:rPr lang="en-US" dirty="0"/>
              <a:t>    {</a:t>
            </a:r>
          </a:p>
          <a:p>
            <a:r>
              <a:rPr lang="en-US" dirty="0"/>
              <a:t>        pictureBox1.Load(openFileDialog1.FileName);  </a:t>
            </a:r>
          </a:p>
          <a:p>
            <a:r>
              <a:rPr lang="en-US" dirty="0"/>
              <a:t>    }</a:t>
            </a:r>
          </a:p>
          <a:p>
            <a:r>
              <a:rPr lang="en-US" dirty="0"/>
              <a:t>}</a:t>
            </a:r>
            <a:endParaRPr lang="ru-RU" dirty="0"/>
          </a:p>
        </p:txBody>
      </p:sp>
    </p:spTree>
    <p:extLst>
      <p:ext uri="{BB962C8B-B14F-4D97-AF65-F5344CB8AC3E}">
        <p14:creationId xmlns:p14="http://schemas.microsoft.com/office/powerpoint/2010/main" val="256778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593F6F-ADE9-4F03-9B09-E31B4445DA34}"/>
              </a:ext>
            </a:extLst>
          </p:cNvPr>
          <p:cNvSpPr>
            <a:spLocks noGrp="1"/>
          </p:cNvSpPr>
          <p:nvPr>
            <p:ph type="title"/>
          </p:nvPr>
        </p:nvSpPr>
        <p:spPr/>
        <p:txBody>
          <a:bodyPr/>
          <a:lstStyle/>
          <a:p>
            <a:pPr algn="ctr"/>
            <a:r>
              <a:rPr lang="en-US" dirty="0">
                <a:solidFill>
                  <a:srgbClr val="FFC000"/>
                </a:solidFill>
              </a:rPr>
              <a:t>Additional buttons</a:t>
            </a:r>
            <a:endParaRPr lang="ru-RU" dirty="0">
              <a:solidFill>
                <a:srgbClr val="FFC000"/>
              </a:solidFill>
            </a:endParaRPr>
          </a:p>
        </p:txBody>
      </p:sp>
      <p:sp>
        <p:nvSpPr>
          <p:cNvPr id="3" name="Объект 2">
            <a:extLst>
              <a:ext uri="{FF2B5EF4-FFF2-40B4-BE49-F238E27FC236}">
                <a16:creationId xmlns:a16="http://schemas.microsoft.com/office/drawing/2014/main" id="{06091600-DC87-4CB5-8412-BEDC81D20C62}"/>
              </a:ext>
            </a:extLst>
          </p:cNvPr>
          <p:cNvSpPr>
            <a:spLocks noGrp="1"/>
          </p:cNvSpPr>
          <p:nvPr>
            <p:ph idx="1"/>
          </p:nvPr>
        </p:nvSpPr>
        <p:spPr>
          <a:xfrm>
            <a:off x="581192" y="2180496"/>
            <a:ext cx="11029615" cy="4329361"/>
          </a:xfrm>
        </p:spPr>
        <p:txBody>
          <a:bodyPr>
            <a:normAutofit fontScale="85000" lnSpcReduction="10000"/>
          </a:bodyPr>
          <a:lstStyle/>
          <a:p>
            <a:r>
              <a:rPr lang="en-US" dirty="0"/>
              <a:t>private void </a:t>
            </a:r>
            <a:r>
              <a:rPr lang="en-US" dirty="0" err="1"/>
              <a:t>clearButton_Click</a:t>
            </a:r>
            <a:r>
              <a:rPr lang="en-US" dirty="0"/>
              <a:t>(object sender, </a:t>
            </a:r>
            <a:r>
              <a:rPr lang="en-US" dirty="0" err="1"/>
              <a:t>EventArgs</a:t>
            </a:r>
            <a:r>
              <a:rPr lang="en-US" dirty="0"/>
              <a:t> e)</a:t>
            </a:r>
          </a:p>
          <a:p>
            <a:r>
              <a:rPr lang="en-US" dirty="0"/>
              <a:t>{</a:t>
            </a:r>
          </a:p>
          <a:p>
            <a:r>
              <a:rPr lang="en-US" dirty="0"/>
              <a:t>    // Clear the picture.</a:t>
            </a:r>
          </a:p>
          <a:p>
            <a:r>
              <a:rPr lang="en-US" dirty="0"/>
              <a:t>    pictureBox1.Image = null;</a:t>
            </a:r>
          </a:p>
          <a:p>
            <a:r>
              <a:rPr lang="en-US" dirty="0"/>
              <a:t>}</a:t>
            </a:r>
          </a:p>
          <a:p>
            <a:endParaRPr lang="en-US" dirty="0"/>
          </a:p>
          <a:p>
            <a:r>
              <a:rPr lang="en-US" dirty="0"/>
              <a:t>private void </a:t>
            </a:r>
            <a:r>
              <a:rPr lang="en-US" dirty="0" err="1"/>
              <a:t>backgroundButton_Click</a:t>
            </a:r>
            <a:r>
              <a:rPr lang="en-US" dirty="0"/>
              <a:t>(object sender, </a:t>
            </a:r>
            <a:r>
              <a:rPr lang="en-US" dirty="0" err="1"/>
              <a:t>EventArgs</a:t>
            </a:r>
            <a:r>
              <a:rPr lang="en-US" dirty="0"/>
              <a:t> e)</a:t>
            </a:r>
          </a:p>
          <a:p>
            <a:r>
              <a:rPr lang="en-US" dirty="0"/>
              <a:t>{</a:t>
            </a:r>
          </a:p>
          <a:p>
            <a:r>
              <a:rPr lang="en-US" dirty="0"/>
              <a:t>    // Show the color dialog box. If the user clicks OK, change the</a:t>
            </a:r>
          </a:p>
          <a:p>
            <a:r>
              <a:rPr lang="en-US" dirty="0"/>
              <a:t>    // </a:t>
            </a:r>
            <a:r>
              <a:rPr lang="en-US" dirty="0" err="1"/>
              <a:t>PictureBox</a:t>
            </a:r>
            <a:r>
              <a:rPr lang="en-US" dirty="0"/>
              <a:t> control's background to the color the user chose.</a:t>
            </a:r>
          </a:p>
          <a:p>
            <a:r>
              <a:rPr lang="en-US" dirty="0"/>
              <a:t>    if (colorDialog1.ShowDialog() == </a:t>
            </a:r>
            <a:r>
              <a:rPr lang="en-US" dirty="0" err="1"/>
              <a:t>DialogResult.OK</a:t>
            </a:r>
            <a:r>
              <a:rPr lang="en-US" dirty="0"/>
              <a:t>)</a:t>
            </a:r>
          </a:p>
          <a:p>
            <a:r>
              <a:rPr lang="en-US" dirty="0"/>
              <a:t>        pictureBox1.BackColor = colorDialog1.Color;</a:t>
            </a:r>
          </a:p>
          <a:p>
            <a:r>
              <a:rPr lang="en-US" dirty="0"/>
              <a:t>}</a:t>
            </a:r>
          </a:p>
          <a:p>
            <a:endParaRPr lang="en-US" dirty="0"/>
          </a:p>
        </p:txBody>
      </p:sp>
    </p:spTree>
    <p:extLst>
      <p:ext uri="{BB962C8B-B14F-4D97-AF65-F5344CB8AC3E}">
        <p14:creationId xmlns:p14="http://schemas.microsoft.com/office/powerpoint/2010/main" val="2373924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FFE02A-92EE-4235-BAE3-56A2C2FDEE3E}"/>
              </a:ext>
            </a:extLst>
          </p:cNvPr>
          <p:cNvSpPr>
            <a:spLocks noGrp="1"/>
          </p:cNvSpPr>
          <p:nvPr>
            <p:ph type="title"/>
          </p:nvPr>
        </p:nvSpPr>
        <p:spPr/>
        <p:txBody>
          <a:bodyPr/>
          <a:lstStyle/>
          <a:p>
            <a:pPr algn="ctr"/>
            <a:r>
              <a:rPr lang="en-US" dirty="0">
                <a:solidFill>
                  <a:srgbClr val="FFC000"/>
                </a:solidFill>
              </a:rPr>
              <a:t>Additional buttons</a:t>
            </a:r>
            <a:endParaRPr lang="ru-RU" dirty="0">
              <a:solidFill>
                <a:srgbClr val="FFC000"/>
              </a:solidFill>
            </a:endParaRPr>
          </a:p>
        </p:txBody>
      </p:sp>
      <p:sp>
        <p:nvSpPr>
          <p:cNvPr id="3" name="Объект 2">
            <a:extLst>
              <a:ext uri="{FF2B5EF4-FFF2-40B4-BE49-F238E27FC236}">
                <a16:creationId xmlns:a16="http://schemas.microsoft.com/office/drawing/2014/main" id="{43260616-444F-4325-BF6A-F6CB0DAFB6DB}"/>
              </a:ext>
            </a:extLst>
          </p:cNvPr>
          <p:cNvSpPr>
            <a:spLocks noGrp="1"/>
          </p:cNvSpPr>
          <p:nvPr>
            <p:ph idx="1"/>
          </p:nvPr>
        </p:nvSpPr>
        <p:spPr>
          <a:xfrm>
            <a:off x="581192" y="2012716"/>
            <a:ext cx="11205340" cy="4530697"/>
          </a:xfrm>
        </p:spPr>
        <p:txBody>
          <a:bodyPr>
            <a:normAutofit fontScale="62500" lnSpcReduction="20000"/>
          </a:bodyPr>
          <a:lstStyle/>
          <a:p>
            <a:r>
              <a:rPr lang="en-US" dirty="0"/>
              <a:t>private void </a:t>
            </a:r>
            <a:r>
              <a:rPr lang="en-US" dirty="0" err="1"/>
              <a:t>closeButton_Click</a:t>
            </a:r>
            <a:r>
              <a:rPr lang="en-US" dirty="0"/>
              <a:t>(object sender, </a:t>
            </a:r>
            <a:r>
              <a:rPr lang="en-US" dirty="0" err="1"/>
              <a:t>EventArgs</a:t>
            </a:r>
            <a:r>
              <a:rPr lang="en-US" dirty="0"/>
              <a:t> e)</a:t>
            </a:r>
          </a:p>
          <a:p>
            <a:r>
              <a:rPr lang="en-US" dirty="0"/>
              <a:t>{</a:t>
            </a:r>
          </a:p>
          <a:p>
            <a:r>
              <a:rPr lang="en-US" dirty="0"/>
              <a:t>    // Close the form.</a:t>
            </a:r>
          </a:p>
          <a:p>
            <a:r>
              <a:rPr lang="en-US" dirty="0"/>
              <a:t>    </a:t>
            </a:r>
            <a:r>
              <a:rPr lang="en-US" dirty="0" err="1"/>
              <a:t>this.Close</a:t>
            </a:r>
            <a:r>
              <a:rPr lang="en-US" dirty="0"/>
              <a:t>();</a:t>
            </a:r>
          </a:p>
          <a:p>
            <a:r>
              <a:rPr lang="en-US" dirty="0"/>
              <a:t>}</a:t>
            </a:r>
          </a:p>
          <a:p>
            <a:endParaRPr lang="en-US" dirty="0"/>
          </a:p>
          <a:p>
            <a:r>
              <a:rPr lang="en-US" dirty="0"/>
              <a:t>private void checkBox1_CheckedChanged(object sender, </a:t>
            </a:r>
            <a:r>
              <a:rPr lang="en-US" dirty="0" err="1"/>
              <a:t>EventArgs</a:t>
            </a:r>
            <a:r>
              <a:rPr lang="en-US" dirty="0"/>
              <a:t> e)</a:t>
            </a:r>
          </a:p>
          <a:p>
            <a:r>
              <a:rPr lang="en-US" dirty="0"/>
              <a:t>{</a:t>
            </a:r>
          </a:p>
          <a:p>
            <a:r>
              <a:rPr lang="en-US" dirty="0"/>
              <a:t>    // If the user selects the Stretch check box, </a:t>
            </a:r>
          </a:p>
          <a:p>
            <a:r>
              <a:rPr lang="en-US" dirty="0"/>
              <a:t>    // change the </a:t>
            </a:r>
            <a:r>
              <a:rPr lang="en-US" dirty="0" err="1"/>
              <a:t>PictureBox's</a:t>
            </a:r>
            <a:endParaRPr lang="en-US" dirty="0"/>
          </a:p>
          <a:p>
            <a:r>
              <a:rPr lang="en-US" dirty="0"/>
              <a:t>    // </a:t>
            </a:r>
            <a:r>
              <a:rPr lang="en-US" dirty="0" err="1"/>
              <a:t>SizeMode</a:t>
            </a:r>
            <a:r>
              <a:rPr lang="en-US" dirty="0"/>
              <a:t> property to "Stretch". If the user clears </a:t>
            </a:r>
          </a:p>
          <a:p>
            <a:r>
              <a:rPr lang="en-US" dirty="0"/>
              <a:t>    // the check box, change it to "Normal".</a:t>
            </a:r>
          </a:p>
          <a:p>
            <a:r>
              <a:rPr lang="en-US" dirty="0"/>
              <a:t>    if (checkBox1.Checked)</a:t>
            </a:r>
          </a:p>
          <a:p>
            <a:r>
              <a:rPr lang="en-US" dirty="0"/>
              <a:t>        pictureBox1.SizeMode = </a:t>
            </a:r>
            <a:r>
              <a:rPr lang="en-US" dirty="0" err="1"/>
              <a:t>PictureBoxSizeMode.StretchImage</a:t>
            </a:r>
            <a:r>
              <a:rPr lang="en-US" dirty="0"/>
              <a:t>;</a:t>
            </a:r>
          </a:p>
          <a:p>
            <a:r>
              <a:rPr lang="en-US" dirty="0"/>
              <a:t>    else</a:t>
            </a:r>
          </a:p>
          <a:p>
            <a:r>
              <a:rPr lang="en-US" dirty="0"/>
              <a:t>        pictureBox1.SizeMode = </a:t>
            </a:r>
            <a:r>
              <a:rPr lang="en-US" dirty="0" err="1"/>
              <a:t>PictureBoxSizeMode.Normal</a:t>
            </a:r>
            <a:r>
              <a:rPr lang="en-US" dirty="0"/>
              <a:t>;</a:t>
            </a:r>
          </a:p>
          <a:p>
            <a:r>
              <a:rPr lang="en-US" dirty="0"/>
              <a:t>}</a:t>
            </a:r>
            <a:endParaRPr lang="ru-RU" dirty="0"/>
          </a:p>
          <a:p>
            <a:endParaRPr lang="ru-RU" dirty="0"/>
          </a:p>
        </p:txBody>
      </p:sp>
    </p:spTree>
    <p:extLst>
      <p:ext uri="{BB962C8B-B14F-4D97-AF65-F5344CB8AC3E}">
        <p14:creationId xmlns:p14="http://schemas.microsoft.com/office/powerpoint/2010/main" val="4080347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65128B-1444-4BED-9F88-35B3DDD67751}"/>
              </a:ext>
            </a:extLst>
          </p:cNvPr>
          <p:cNvSpPr>
            <a:spLocks noGrp="1"/>
          </p:cNvSpPr>
          <p:nvPr>
            <p:ph type="title"/>
          </p:nvPr>
        </p:nvSpPr>
        <p:spPr>
          <a:xfrm>
            <a:off x="581192" y="872454"/>
            <a:ext cx="11029616" cy="608609"/>
          </a:xfrm>
        </p:spPr>
        <p:txBody>
          <a:bodyPr/>
          <a:lstStyle/>
          <a:p>
            <a:pPr algn="ctr"/>
            <a:r>
              <a:rPr lang="en-US" dirty="0">
                <a:solidFill>
                  <a:srgbClr val="FFC000"/>
                </a:solidFill>
              </a:rPr>
              <a:t>Create a new project</a:t>
            </a:r>
            <a:endParaRPr lang="ru-RU" dirty="0"/>
          </a:p>
        </p:txBody>
      </p:sp>
      <p:pic>
        <p:nvPicPr>
          <p:cNvPr id="5" name="Объект 4">
            <a:extLst>
              <a:ext uri="{FF2B5EF4-FFF2-40B4-BE49-F238E27FC236}">
                <a16:creationId xmlns:a16="http://schemas.microsoft.com/office/drawing/2014/main" id="{F384A18A-A1BC-470C-8C50-5F05441B1254}"/>
              </a:ext>
            </a:extLst>
          </p:cNvPr>
          <p:cNvPicPr>
            <a:picLocks noGrp="1" noChangeAspect="1"/>
          </p:cNvPicPr>
          <p:nvPr>
            <p:ph idx="1"/>
          </p:nvPr>
        </p:nvPicPr>
        <p:blipFill>
          <a:blip r:embed="rId2"/>
          <a:stretch>
            <a:fillRect/>
          </a:stretch>
        </p:blipFill>
        <p:spPr>
          <a:xfrm>
            <a:off x="2746738" y="1921165"/>
            <a:ext cx="6698523" cy="4644907"/>
          </a:xfrm>
        </p:spPr>
      </p:pic>
    </p:spTree>
    <p:extLst>
      <p:ext uri="{BB962C8B-B14F-4D97-AF65-F5344CB8AC3E}">
        <p14:creationId xmlns:p14="http://schemas.microsoft.com/office/powerpoint/2010/main" val="3199533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60BABE-725E-4CEB-A79C-EBC936B4705C}"/>
              </a:ext>
            </a:extLst>
          </p:cNvPr>
          <p:cNvSpPr>
            <a:spLocks noGrp="1"/>
          </p:cNvSpPr>
          <p:nvPr>
            <p:ph type="title"/>
          </p:nvPr>
        </p:nvSpPr>
        <p:spPr>
          <a:xfrm>
            <a:off x="581191" y="891125"/>
            <a:ext cx="11029616" cy="625387"/>
          </a:xfrm>
        </p:spPr>
        <p:txBody>
          <a:bodyPr/>
          <a:lstStyle/>
          <a:p>
            <a:pPr algn="ctr"/>
            <a:r>
              <a:rPr kumimoji="0" lang="ru-RU" altLang="ru-RU" sz="2800" b="0" i="0" u="none" strike="noStrike" cap="none" normalizeH="0" baseline="0" dirty="0" err="1">
                <a:ln>
                  <a:noFill/>
                </a:ln>
                <a:solidFill>
                  <a:srgbClr val="FFC000"/>
                </a:solidFill>
                <a:effectLst/>
                <a:latin typeface="Arial" panose="020B0604020202020204" pitchFamily="34" charset="0"/>
              </a:rPr>
              <a:t>Windows</a:t>
            </a:r>
            <a:r>
              <a:rPr kumimoji="0" lang="ru-RU" altLang="ru-RU" sz="2800" b="0" i="0" u="none" strike="noStrike" cap="none" normalizeH="0" baseline="0" dirty="0">
                <a:ln>
                  <a:noFill/>
                </a:ln>
                <a:solidFill>
                  <a:srgbClr val="FFC000"/>
                </a:solidFill>
                <a:effectLst/>
                <a:latin typeface="Arial" panose="020B0604020202020204" pitchFamily="34" charset="0"/>
              </a:rPr>
              <a:t> </a:t>
            </a:r>
            <a:r>
              <a:rPr kumimoji="0" lang="ru-RU" altLang="ru-RU" sz="2800" b="0" i="0" u="none" strike="noStrike" cap="none" normalizeH="0" baseline="0" dirty="0" err="1">
                <a:ln>
                  <a:noFill/>
                </a:ln>
                <a:solidFill>
                  <a:srgbClr val="FFC000"/>
                </a:solidFill>
                <a:effectLst/>
                <a:latin typeface="Arial" panose="020B0604020202020204" pitchFamily="34" charset="0"/>
              </a:rPr>
              <a:t>Forms</a:t>
            </a:r>
            <a:r>
              <a:rPr kumimoji="0" lang="ru-RU" altLang="ru-RU" sz="2800" b="0" i="0" u="none" strike="noStrike" cap="none" normalizeH="0" baseline="0" dirty="0">
                <a:ln>
                  <a:noFill/>
                </a:ln>
                <a:solidFill>
                  <a:srgbClr val="FFC000"/>
                </a:solidFill>
                <a:effectLst/>
                <a:latin typeface="Arial" panose="020B0604020202020204" pitchFamily="34" charset="0"/>
              </a:rPr>
              <a:t> </a:t>
            </a:r>
            <a:r>
              <a:rPr kumimoji="0" lang="ru-RU" altLang="ru-RU" sz="2800" b="0" i="0" u="none" strike="noStrike" cap="none" normalizeH="0" baseline="0" dirty="0" err="1">
                <a:ln>
                  <a:noFill/>
                </a:ln>
                <a:solidFill>
                  <a:srgbClr val="FFC000"/>
                </a:solidFill>
                <a:effectLst/>
                <a:latin typeface="Arial" panose="020B0604020202020204" pitchFamily="34" charset="0"/>
              </a:rPr>
              <a:t>App</a:t>
            </a:r>
            <a:endParaRPr lang="ru-RU" dirty="0">
              <a:solidFill>
                <a:srgbClr val="FFC000"/>
              </a:solidFill>
            </a:endParaRPr>
          </a:p>
        </p:txBody>
      </p:sp>
      <p:sp>
        <p:nvSpPr>
          <p:cNvPr id="3" name="Объект 2">
            <a:extLst>
              <a:ext uri="{FF2B5EF4-FFF2-40B4-BE49-F238E27FC236}">
                <a16:creationId xmlns:a16="http://schemas.microsoft.com/office/drawing/2014/main" id="{13F2C4D1-2F69-4BC7-8193-F6295C05AE8B}"/>
              </a:ext>
            </a:extLst>
          </p:cNvPr>
          <p:cNvSpPr>
            <a:spLocks noGrp="1"/>
          </p:cNvSpPr>
          <p:nvPr>
            <p:ph idx="1"/>
          </p:nvPr>
        </p:nvSpPr>
        <p:spPr>
          <a:xfrm>
            <a:off x="581192" y="2180497"/>
            <a:ext cx="11029615" cy="3473684"/>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err="1">
                <a:ln>
                  <a:noFill/>
                </a:ln>
                <a:solidFill>
                  <a:schemeClr val="tx1"/>
                </a:solidFill>
                <a:effectLst/>
                <a:latin typeface="Arial" panose="020B0604020202020204" pitchFamily="34" charset="0"/>
              </a:rPr>
              <a:t>When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create</a:t>
            </a:r>
            <a:r>
              <a:rPr kumimoji="0" lang="ru-RU" altLang="ru-RU" sz="1800" b="0" i="0" u="none" strike="noStrike" cap="none" normalizeH="0" baseline="0" dirty="0">
                <a:ln>
                  <a:noFill/>
                </a:ln>
                <a:solidFill>
                  <a:schemeClr val="tx1"/>
                </a:solidFill>
                <a:effectLst/>
                <a:latin typeface="Arial" panose="020B0604020202020204" pitchFamily="34" charset="0"/>
              </a:rPr>
              <a:t> a </a:t>
            </a:r>
            <a:r>
              <a:rPr kumimoji="0" lang="ru-RU" altLang="ru-RU" sz="1800" b="0" i="0" u="none" strike="noStrike" cap="none" normalizeH="0" baseline="0" dirty="0" err="1">
                <a:ln>
                  <a:noFill/>
                </a:ln>
                <a:solidFill>
                  <a:schemeClr val="tx1"/>
                </a:solidFill>
                <a:effectLst/>
                <a:latin typeface="Arial" panose="020B0604020202020204" pitchFamily="34" charset="0"/>
              </a:rPr>
              <a:t>Windows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Forms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App</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project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actually</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build</a:t>
            </a:r>
            <a:r>
              <a:rPr kumimoji="0" lang="ru-RU" altLang="ru-RU" sz="1800" b="0" i="0" u="none" strike="noStrike" cap="none" normalizeH="0" baseline="0" dirty="0">
                <a:ln>
                  <a:noFill/>
                </a:ln>
                <a:solidFill>
                  <a:schemeClr val="tx1"/>
                </a:solidFill>
                <a:effectLst/>
                <a:latin typeface="Arial" panose="020B0604020202020204" pitchFamily="34" charset="0"/>
              </a:rPr>
              <a:t> a </a:t>
            </a:r>
            <a:r>
              <a:rPr kumimoji="0" lang="ru-RU" altLang="ru-RU" sz="1800" b="0" i="0" u="none" strike="noStrike" cap="none" normalizeH="0" baseline="0" dirty="0" err="1">
                <a:ln>
                  <a:noFill/>
                </a:ln>
                <a:solidFill>
                  <a:schemeClr val="tx1"/>
                </a:solidFill>
                <a:effectLst/>
                <a:latin typeface="Arial" panose="020B0604020202020204" pitchFamily="34" charset="0"/>
              </a:rPr>
              <a:t>program</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that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runs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this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tutorial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picture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viewer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app</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doesn't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do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much</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yet</a:t>
            </a:r>
            <a:r>
              <a:rPr kumimoji="0" lang="ru-RU" altLang="ru-RU" sz="1800" b="0" i="0" u="none" strike="noStrike" cap="none" normalizeH="0" baseline="0" dirty="0">
                <a:ln>
                  <a:noFill/>
                </a:ln>
                <a:solidFill>
                  <a:schemeClr val="tx1"/>
                </a:solidFill>
                <a:effectLst/>
                <a:latin typeface="Arial" panose="020B0604020202020204" pitchFamily="34" charset="0"/>
              </a:rPr>
              <a:t>—</a:t>
            </a:r>
            <a:r>
              <a:rPr kumimoji="0" lang="ru-RU" altLang="ru-RU" sz="1800" b="0" i="0" u="none" strike="noStrike" cap="none" normalizeH="0" baseline="0" dirty="0" err="1">
                <a:ln>
                  <a:noFill/>
                </a:ln>
                <a:solidFill>
                  <a:schemeClr val="tx1"/>
                </a:solidFill>
                <a:effectLst/>
                <a:latin typeface="Arial" panose="020B0604020202020204" pitchFamily="34" charset="0"/>
              </a:rPr>
              <a:t>although</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will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For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now</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displays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empty</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window</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that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shows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a:ln>
                  <a:noFill/>
                </a:ln>
                <a:solidFill>
                  <a:schemeClr val="tx1"/>
                </a:solidFill>
                <a:effectLst/>
                <a:latin typeface="Arial" panose="020B0604020202020204" pitchFamily="34" charset="0"/>
              </a:rPr>
              <a:t>Form1</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title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bar</a:t>
            </a:r>
            <a:r>
              <a:rPr kumimoji="0" lang="ru-RU" altLang="ru-RU"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err="1">
                <a:ln>
                  <a:noFill/>
                </a:ln>
                <a:solidFill>
                  <a:schemeClr val="tx1"/>
                </a:solidFill>
                <a:effectLst/>
                <a:latin typeface="Arial" panose="020B0604020202020204" pitchFamily="34" charset="0"/>
              </a:rPr>
              <a:t>Here's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how</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run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app</a:t>
            </a:r>
            <a:r>
              <a:rPr kumimoji="0" lang="ru-RU" altLang="ru-RU"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altLang="ru-RU" sz="1800" b="0" i="0" u="none" strike="noStrike" cap="none" normalizeH="0" baseline="0" dirty="0" err="1">
                <a:ln>
                  <a:noFill/>
                </a:ln>
                <a:solidFill>
                  <a:schemeClr val="tx1"/>
                </a:solidFill>
                <a:effectLst/>
                <a:latin typeface="Arial" panose="020B0604020202020204" pitchFamily="34" charset="0"/>
              </a:rPr>
              <a:t>Choose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one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of</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following</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methods</a:t>
            </a:r>
            <a:r>
              <a:rPr kumimoji="0" lang="ru-RU" altLang="ru-RU" sz="1800" b="0" i="0" u="none" strike="noStrike" cap="none" normalizeH="0" baseline="0" dirty="0">
                <a:ln>
                  <a:noFill/>
                </a:ln>
                <a:solidFill>
                  <a:schemeClr val="tx1"/>
                </a:solidFill>
                <a:effectLst/>
                <a:latin typeface="Arial" panose="020B0604020202020204" pitchFamily="34"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Choose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a:ln>
                  <a:noFill/>
                </a:ln>
                <a:solidFill>
                  <a:schemeClr val="tx1"/>
                </a:solidFill>
                <a:effectLst/>
                <a:latin typeface="Arial" panose="020B0604020202020204" pitchFamily="34" charset="0"/>
              </a:rPr>
              <a:t>F5</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key</a:t>
            </a:r>
            <a:r>
              <a:rPr kumimoji="0" lang="ru-RU" altLang="ru-RU" sz="1800" b="0" i="0" u="none" strike="noStrike" cap="none" normalizeH="0" baseline="0" dirty="0">
                <a:ln>
                  <a:noFill/>
                </a:ln>
                <a:solidFill>
                  <a:schemeClr val="tx1"/>
                </a:solidFill>
                <a:effectLst/>
                <a:latin typeface="Arial" panose="020B0604020202020204" pitchFamily="34"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menu</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bar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choose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Debug</a:t>
            </a:r>
            <a:r>
              <a:rPr kumimoji="0" lang="ru-RU" altLang="ru-RU" sz="1800" b="0" i="0" u="none" strike="noStrike" cap="none" normalizeH="0" baseline="0" dirty="0">
                <a:ln>
                  <a:noFill/>
                </a:ln>
                <a:solidFill>
                  <a:schemeClr val="tx1"/>
                </a:solidFill>
                <a:effectLst/>
                <a:latin typeface="Arial" panose="020B0604020202020204" pitchFamily="34" charset="0"/>
              </a:rPr>
              <a:t> &gt; </a:t>
            </a:r>
            <a:r>
              <a:rPr kumimoji="0" lang="ru-RU" altLang="ru-RU" sz="1800" b="1" i="0" u="none" strike="noStrike" cap="none" normalizeH="0" baseline="0" dirty="0" err="1">
                <a:ln>
                  <a:noFill/>
                </a:ln>
                <a:solidFill>
                  <a:schemeClr val="tx1"/>
                </a:solidFill>
                <a:effectLst/>
                <a:latin typeface="Arial" panose="020B0604020202020204" pitchFamily="34" charset="0"/>
              </a:rPr>
              <a:t>Start</a:t>
            </a:r>
            <a:r>
              <a:rPr kumimoji="0" lang="ru-RU" altLang="ru-RU" sz="1800" b="1"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Debugging</a:t>
            </a:r>
            <a:r>
              <a:rPr kumimoji="0" lang="ru-RU" altLang="ru-RU" sz="1800" b="0" i="0" u="none" strike="noStrike" cap="none" normalizeH="0" baseline="0" dirty="0">
                <a:ln>
                  <a:noFill/>
                </a:ln>
                <a:solidFill>
                  <a:schemeClr val="tx1"/>
                </a:solidFill>
                <a:effectLst/>
                <a:latin typeface="Arial" panose="020B0604020202020204" pitchFamily="34"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toolbar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choose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Start</a:t>
            </a:r>
            <a:r>
              <a:rPr kumimoji="0" lang="ru-RU" altLang="ru-RU" sz="1800" b="1"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Debugging</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button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which</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appears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follows</a:t>
            </a:r>
            <a:r>
              <a:rPr kumimoji="0" lang="ru-RU" altLang="ru-RU"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200" b="0" i="0" u="none" strike="noStrike" cap="none" normalizeH="0" baseline="0" dirty="0">
                <a:ln>
                  <a:noFill/>
                </a:ln>
                <a:solidFill>
                  <a:schemeClr val="tx1"/>
                </a:solidFill>
                <a:effectLst/>
                <a:latin typeface="Arial" panose="020B0604020202020204" pitchFamily="34" charset="0"/>
              </a:rPr>
              <a:t>                </a:t>
            </a:r>
            <a:br>
              <a:rPr kumimoji="0" lang="ru-RU" altLang="ru-RU" sz="1800" b="0" i="0" u="none" strike="noStrike" cap="none" normalizeH="0" baseline="0" dirty="0">
                <a:ln>
                  <a:noFill/>
                </a:ln>
                <a:solidFill>
                  <a:schemeClr val="tx1"/>
                </a:solidFill>
                <a:effectLst/>
                <a:latin typeface="Arial" panose="020B0604020202020204" pitchFamily="34" charset="0"/>
              </a:rPr>
            </a:br>
            <a:r>
              <a:rPr kumimoji="0" lang="ru-RU" altLang="ru-RU" sz="1800" b="1" i="1" u="none" strike="noStrike" cap="none" normalizeH="0" baseline="0" dirty="0" err="1">
                <a:ln>
                  <a:noFill/>
                </a:ln>
                <a:solidFill>
                  <a:schemeClr val="tx1"/>
                </a:solidFill>
                <a:effectLst/>
                <a:latin typeface="Arial" panose="020B0604020202020204" pitchFamily="34" charset="0"/>
              </a:rPr>
              <a:t>Start</a:t>
            </a:r>
            <a:r>
              <a:rPr kumimoji="0" lang="ru-RU" altLang="ru-RU" sz="1800" b="1" i="1" u="none" strike="noStrike" cap="none" normalizeH="0" baseline="0" dirty="0">
                <a:ln>
                  <a:noFill/>
                </a:ln>
                <a:solidFill>
                  <a:schemeClr val="tx1"/>
                </a:solidFill>
                <a:effectLst/>
                <a:latin typeface="Arial" panose="020B0604020202020204" pitchFamily="34" charset="0"/>
              </a:rPr>
              <a:t> </a:t>
            </a:r>
            <a:r>
              <a:rPr kumimoji="0" lang="ru-RU" altLang="ru-RU" sz="1800" b="1" i="1" u="none" strike="noStrike" cap="none" normalizeH="0" baseline="0" dirty="0" err="1">
                <a:ln>
                  <a:noFill/>
                </a:ln>
                <a:solidFill>
                  <a:schemeClr val="tx1"/>
                </a:solidFill>
                <a:effectLst/>
                <a:latin typeface="Arial" panose="020B0604020202020204" pitchFamily="34" charset="0"/>
              </a:rPr>
              <a:t>Debugging</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1" u="none" strike="noStrike" cap="none" normalizeH="0" baseline="0" dirty="0" err="1">
                <a:ln>
                  <a:noFill/>
                </a:ln>
                <a:solidFill>
                  <a:schemeClr val="tx1"/>
                </a:solidFill>
                <a:effectLst/>
                <a:latin typeface="Arial" panose="020B0604020202020204" pitchFamily="34" charset="0"/>
              </a:rPr>
              <a:t>toolbar</a:t>
            </a:r>
            <a:r>
              <a:rPr kumimoji="0" lang="ru-RU" altLang="ru-RU" sz="1800" b="0" i="1" u="none" strike="noStrike" cap="none" normalizeH="0" baseline="0" dirty="0">
                <a:ln>
                  <a:noFill/>
                </a:ln>
                <a:solidFill>
                  <a:schemeClr val="tx1"/>
                </a:solidFill>
                <a:effectLst/>
                <a:latin typeface="Arial" panose="020B0604020202020204" pitchFamily="34" charset="0"/>
              </a:rPr>
              <a:t> </a:t>
            </a:r>
            <a:r>
              <a:rPr kumimoji="0" lang="ru-RU" altLang="ru-RU" sz="1800" b="0" i="1" u="none" strike="noStrike" cap="none" normalizeH="0" baseline="0" dirty="0" err="1">
                <a:ln>
                  <a:noFill/>
                </a:ln>
                <a:solidFill>
                  <a:schemeClr val="tx1"/>
                </a:solidFill>
                <a:effectLst/>
                <a:latin typeface="Arial" panose="020B0604020202020204" pitchFamily="34" charset="0"/>
              </a:rPr>
              <a:t>button</a:t>
            </a:r>
            <a:endParaRPr kumimoji="0" lang="ru-RU" altLang="ru-RU" sz="1800" b="0" i="0" u="none" strike="noStrike" cap="none" normalizeH="0" baseline="0" dirty="0">
              <a:ln>
                <a:noFill/>
              </a:ln>
              <a:solidFill>
                <a:schemeClr val="tx1"/>
              </a:solidFill>
              <a:effectLst/>
              <a:latin typeface="Arial" panose="020B0604020202020204" pitchFamily="34" charset="0"/>
            </a:endParaRPr>
          </a:p>
          <a:p>
            <a:endParaRPr lang="ru-RU" dirty="0"/>
          </a:p>
        </p:txBody>
      </p:sp>
      <p:pic>
        <p:nvPicPr>
          <p:cNvPr id="1030" name="Picture 6" descr="Start Debugging toolbar button">
            <a:extLst>
              <a:ext uri="{FF2B5EF4-FFF2-40B4-BE49-F238E27FC236}">
                <a16:creationId xmlns:a16="http://schemas.microsoft.com/office/drawing/2014/main" id="{A0FF96E9-FE93-4FEB-BB5F-BB63E9ECA9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1792" y="5335501"/>
            <a:ext cx="647700" cy="200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9424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32FD4A-AA82-404F-8F29-DDC4E716BFEA}"/>
              </a:ext>
            </a:extLst>
          </p:cNvPr>
          <p:cNvSpPr>
            <a:spLocks noGrp="1"/>
          </p:cNvSpPr>
          <p:nvPr>
            <p:ph type="title"/>
          </p:nvPr>
        </p:nvSpPr>
        <p:spPr>
          <a:xfrm>
            <a:off x="581192" y="855676"/>
            <a:ext cx="11029616" cy="620785"/>
          </a:xfrm>
        </p:spPr>
        <p:txBody>
          <a:bodyPr/>
          <a:lstStyle/>
          <a:p>
            <a:pPr algn="ctr"/>
            <a:r>
              <a:rPr kumimoji="0" lang="ru-RU" altLang="ru-RU" sz="2800" b="0" i="0" u="none" strike="noStrike" cap="none" normalizeH="0" baseline="0" dirty="0" err="1">
                <a:ln>
                  <a:noFill/>
                </a:ln>
                <a:solidFill>
                  <a:srgbClr val="FFC000"/>
                </a:solidFill>
                <a:effectLst/>
                <a:latin typeface="Arial" panose="020B0604020202020204" pitchFamily="34" charset="0"/>
              </a:rPr>
              <a:t>Windows</a:t>
            </a:r>
            <a:r>
              <a:rPr kumimoji="0" lang="ru-RU" altLang="ru-RU" sz="2800" b="0" i="0" u="none" strike="noStrike" cap="none" normalizeH="0" baseline="0" dirty="0">
                <a:ln>
                  <a:noFill/>
                </a:ln>
                <a:solidFill>
                  <a:srgbClr val="FFC000"/>
                </a:solidFill>
                <a:effectLst/>
                <a:latin typeface="Arial" panose="020B0604020202020204" pitchFamily="34" charset="0"/>
              </a:rPr>
              <a:t> </a:t>
            </a:r>
            <a:r>
              <a:rPr kumimoji="0" lang="ru-RU" altLang="ru-RU" sz="2800" b="0" i="0" u="none" strike="noStrike" cap="none" normalizeH="0" baseline="0" dirty="0" err="1">
                <a:ln>
                  <a:noFill/>
                </a:ln>
                <a:solidFill>
                  <a:srgbClr val="FFC000"/>
                </a:solidFill>
                <a:effectLst/>
                <a:latin typeface="Arial" panose="020B0604020202020204" pitchFamily="34" charset="0"/>
              </a:rPr>
              <a:t>Forms</a:t>
            </a:r>
            <a:r>
              <a:rPr kumimoji="0" lang="ru-RU" altLang="ru-RU" sz="2800" b="0" i="0" u="none" strike="noStrike" cap="none" normalizeH="0" baseline="0" dirty="0">
                <a:ln>
                  <a:noFill/>
                </a:ln>
                <a:solidFill>
                  <a:srgbClr val="FFC000"/>
                </a:solidFill>
                <a:effectLst/>
                <a:latin typeface="Arial" panose="020B0604020202020204" pitchFamily="34" charset="0"/>
              </a:rPr>
              <a:t> </a:t>
            </a:r>
            <a:r>
              <a:rPr kumimoji="0" lang="ru-RU" altLang="ru-RU" sz="2800" b="0" i="0" u="none" strike="noStrike" cap="none" normalizeH="0" baseline="0" dirty="0" err="1">
                <a:ln>
                  <a:noFill/>
                </a:ln>
                <a:solidFill>
                  <a:srgbClr val="FFC000"/>
                </a:solidFill>
                <a:effectLst/>
                <a:latin typeface="Arial" panose="020B0604020202020204" pitchFamily="34" charset="0"/>
              </a:rPr>
              <a:t>App</a:t>
            </a:r>
            <a:endParaRPr lang="ru-RU" dirty="0"/>
          </a:p>
        </p:txBody>
      </p:sp>
      <p:sp>
        <p:nvSpPr>
          <p:cNvPr id="3" name="Объект 2">
            <a:extLst>
              <a:ext uri="{FF2B5EF4-FFF2-40B4-BE49-F238E27FC236}">
                <a16:creationId xmlns:a16="http://schemas.microsoft.com/office/drawing/2014/main" id="{756BFD78-8D5C-4250-91B8-3E0FCBD80C20}"/>
              </a:ext>
            </a:extLst>
          </p:cNvPr>
          <p:cNvSpPr>
            <a:spLocks noGrp="1"/>
          </p:cNvSpPr>
          <p:nvPr>
            <p:ph idx="1"/>
          </p:nvPr>
        </p:nvSpPr>
        <p:spPr>
          <a:xfrm>
            <a:off x="581191" y="2113384"/>
            <a:ext cx="11029615" cy="4455196"/>
          </a:xfrm>
        </p:spPr>
        <p:txBody>
          <a:bodyPr>
            <a:normAutofit fontScale="92500" lnSpcReduction="20000"/>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Visual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Studio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runs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app</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and</a:t>
            </a:r>
            <a:r>
              <a:rPr kumimoji="0" lang="ru-RU" altLang="ru-RU" sz="1800" b="0" i="0" u="none" strike="noStrike" cap="none" normalizeH="0" baseline="0" dirty="0">
                <a:ln>
                  <a:noFill/>
                </a:ln>
                <a:solidFill>
                  <a:schemeClr val="tx1"/>
                </a:solidFill>
                <a:effectLst/>
                <a:latin typeface="Arial" panose="020B0604020202020204" pitchFamily="34" charset="0"/>
              </a:rPr>
              <a:t> a </a:t>
            </a:r>
            <a:r>
              <a:rPr kumimoji="0" lang="ru-RU" altLang="ru-RU" sz="1800" b="0" i="0" u="none" strike="noStrike" cap="none" normalizeH="0" baseline="0" dirty="0" err="1">
                <a:ln>
                  <a:noFill/>
                </a:ln>
                <a:solidFill>
                  <a:schemeClr val="tx1"/>
                </a:solidFill>
                <a:effectLst/>
                <a:latin typeface="Arial" panose="020B0604020202020204" pitchFamily="34" charset="0"/>
              </a:rPr>
              <a:t>window</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called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a:ln>
                  <a:noFill/>
                </a:ln>
                <a:solidFill>
                  <a:schemeClr val="tx1"/>
                </a:solidFill>
                <a:effectLst/>
                <a:latin typeface="Arial" panose="020B0604020202020204" pitchFamily="34" charset="0"/>
              </a:rPr>
              <a:t>Form1</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appears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following</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screenshot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shows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app</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just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built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app</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running</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and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you'll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soon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add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it</a:t>
            </a:r>
            <a:r>
              <a:rPr kumimoji="0" lang="ru-RU" altLang="ru-RU"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0000" b="0" i="0" u="none" strike="noStrike" cap="none" normalizeH="0" baseline="0" dirty="0">
                <a:ln>
                  <a:noFill/>
                </a:ln>
                <a:solidFill>
                  <a:schemeClr val="tx1"/>
                </a:solidFill>
                <a:effectLst/>
                <a:latin typeface="Arial" panose="020B0604020202020204" pitchFamily="34" charset="0"/>
              </a:rPr>
              <a:t>      </a:t>
            </a:r>
            <a:br>
              <a:rPr kumimoji="0" lang="ru-RU" altLang="ru-RU" sz="1800" b="0" i="0" u="none" strike="noStrike" cap="none" normalizeH="0" baseline="0" dirty="0">
                <a:ln>
                  <a:noFill/>
                </a:ln>
                <a:solidFill>
                  <a:schemeClr val="tx1"/>
                </a:solidFill>
                <a:effectLst/>
                <a:latin typeface="Arial" panose="020B0604020202020204" pitchFamily="34" charset="0"/>
              </a:rPr>
            </a:br>
            <a:r>
              <a:rPr kumimoji="0" lang="ru-RU" altLang="ru-RU" sz="1800" b="1" i="1" u="none" strike="noStrike" cap="none" normalizeH="0" baseline="0" dirty="0" err="1">
                <a:ln>
                  <a:noFill/>
                </a:ln>
                <a:solidFill>
                  <a:schemeClr val="tx1"/>
                </a:solidFill>
                <a:effectLst/>
                <a:latin typeface="Arial" panose="020B0604020202020204" pitchFamily="34" charset="0"/>
              </a:rPr>
              <a:t>Windows</a:t>
            </a:r>
            <a:r>
              <a:rPr kumimoji="0" lang="ru-RU" altLang="ru-RU" sz="1800" b="1" i="1" u="none" strike="noStrike" cap="none" normalizeH="0" baseline="0" dirty="0">
                <a:ln>
                  <a:noFill/>
                </a:ln>
                <a:solidFill>
                  <a:schemeClr val="tx1"/>
                </a:solidFill>
                <a:effectLst/>
                <a:latin typeface="Arial" panose="020B0604020202020204" pitchFamily="34" charset="0"/>
              </a:rPr>
              <a:t> </a:t>
            </a:r>
            <a:r>
              <a:rPr kumimoji="0" lang="ru-RU" altLang="ru-RU" sz="1800" b="1" i="1" u="none" strike="noStrike" cap="none" normalizeH="0" baseline="0" dirty="0" err="1">
                <a:ln>
                  <a:noFill/>
                </a:ln>
                <a:solidFill>
                  <a:schemeClr val="tx1"/>
                </a:solidFill>
                <a:effectLst/>
                <a:latin typeface="Arial" panose="020B0604020202020204" pitchFamily="34" charset="0"/>
              </a:rPr>
              <a:t>Forms</a:t>
            </a:r>
            <a:r>
              <a:rPr kumimoji="0" lang="ru-RU" altLang="ru-RU" sz="1800" b="1" i="1" u="none" strike="noStrike" cap="none" normalizeH="0" baseline="0" dirty="0">
                <a:ln>
                  <a:noFill/>
                </a:ln>
                <a:solidFill>
                  <a:schemeClr val="tx1"/>
                </a:solidFill>
                <a:effectLst/>
                <a:latin typeface="Arial" panose="020B0604020202020204" pitchFamily="34" charset="0"/>
              </a:rPr>
              <a:t> </a:t>
            </a:r>
            <a:r>
              <a:rPr kumimoji="0" lang="ru-RU" altLang="ru-RU" sz="1800" b="1" i="1" u="none" strike="noStrike" cap="none" normalizeH="0" baseline="0" dirty="0" err="1">
                <a:ln>
                  <a:noFill/>
                </a:ln>
                <a:solidFill>
                  <a:schemeClr val="tx1"/>
                </a:solidFill>
                <a:effectLst/>
                <a:latin typeface="Arial" panose="020B0604020202020204" pitchFamily="34" charset="0"/>
              </a:rPr>
              <a:t>App</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1" u="none" strike="noStrike" cap="none" normalizeH="0" baseline="0" dirty="0" err="1">
                <a:ln>
                  <a:noFill/>
                </a:ln>
                <a:solidFill>
                  <a:schemeClr val="tx1"/>
                </a:solidFill>
                <a:effectLst/>
                <a:latin typeface="Arial" panose="020B0604020202020204" pitchFamily="34" charset="0"/>
              </a:rPr>
              <a:t>running</a:t>
            </a:r>
            <a:endParaRPr kumimoji="0" lang="ru-RU"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Go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back</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Visual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Studio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integrated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development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environment</a:t>
            </a:r>
            <a:r>
              <a:rPr kumimoji="0" lang="ru-RU" altLang="ru-RU" sz="1800" b="0" i="0" u="none" strike="noStrike" cap="none" normalizeH="0" baseline="0" dirty="0">
                <a:ln>
                  <a:noFill/>
                </a:ln>
                <a:solidFill>
                  <a:schemeClr val="tx1"/>
                </a:solidFill>
                <a:effectLst/>
                <a:latin typeface="Arial" panose="020B0604020202020204" pitchFamily="34" charset="0"/>
              </a:rPr>
              <a:t> (IDE), </a:t>
            </a:r>
            <a:r>
              <a:rPr kumimoji="0" lang="ru-RU" altLang="ru-RU" sz="1800" b="0" i="0" u="none" strike="noStrike" cap="none" normalizeH="0" baseline="0" dirty="0" err="1">
                <a:ln>
                  <a:noFill/>
                </a:ln>
                <a:solidFill>
                  <a:schemeClr val="tx1"/>
                </a:solidFill>
                <a:effectLst/>
                <a:latin typeface="Arial" panose="020B0604020202020204" pitchFamily="34" charset="0"/>
              </a:rPr>
              <a:t>and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look</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new</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toolbar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Additional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buttons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appear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toolbar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when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run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application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buttons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let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do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things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like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stop</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and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start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app</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and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help</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track</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down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any</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errors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bugs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may</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have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For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this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example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we're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using</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start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and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stop</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app</a:t>
            </a:r>
            <a:r>
              <a:rPr kumimoji="0" lang="ru-RU" altLang="ru-RU"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3300" b="0" i="0" u="none" strike="noStrike" cap="none" normalizeH="0" baseline="0" dirty="0">
                <a:ln>
                  <a:noFill/>
                </a:ln>
                <a:solidFill>
                  <a:schemeClr val="tx1"/>
                </a:solidFill>
                <a:effectLst/>
                <a:latin typeface="Arial" panose="020B0604020202020204" pitchFamily="34" charset="0"/>
              </a:rPr>
              <a:t>                   </a:t>
            </a:r>
            <a:br>
              <a:rPr kumimoji="0" lang="ru-RU" altLang="ru-RU" sz="1800" b="0" i="0" u="none" strike="noStrike" cap="none" normalizeH="0" baseline="0" dirty="0">
                <a:ln>
                  <a:noFill/>
                </a:ln>
                <a:solidFill>
                  <a:schemeClr val="tx1"/>
                </a:solidFill>
                <a:effectLst/>
                <a:latin typeface="Arial" panose="020B0604020202020204" pitchFamily="34" charset="0"/>
              </a:rPr>
            </a:br>
            <a:r>
              <a:rPr kumimoji="0" lang="ru-RU" altLang="ru-RU" sz="1800" b="1" i="1" u="none" strike="noStrike" cap="none" normalizeH="0" baseline="0" dirty="0" err="1">
                <a:ln>
                  <a:noFill/>
                </a:ln>
                <a:solidFill>
                  <a:schemeClr val="tx1"/>
                </a:solidFill>
                <a:effectLst/>
                <a:latin typeface="Arial" panose="020B0604020202020204" pitchFamily="34" charset="0"/>
              </a:rPr>
              <a:t>Debugging</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1" u="none" strike="noStrike" cap="none" normalizeH="0" baseline="0" dirty="0" err="1">
                <a:ln>
                  <a:noFill/>
                </a:ln>
                <a:solidFill>
                  <a:schemeClr val="tx1"/>
                </a:solidFill>
                <a:effectLst/>
                <a:latin typeface="Arial" panose="020B0604020202020204" pitchFamily="34" charset="0"/>
              </a:rPr>
              <a:t>toolbar</a:t>
            </a:r>
            <a:endParaRPr kumimoji="0" lang="ru-RU"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Use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one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of</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following</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methods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stop</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app</a:t>
            </a:r>
            <a:r>
              <a:rPr kumimoji="0" lang="ru-RU" altLang="ru-RU"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toolbar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choose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Stop</a:t>
            </a:r>
            <a:r>
              <a:rPr kumimoji="0" lang="ru-RU" altLang="ru-RU" sz="1800" b="1"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Debugging</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button</a:t>
            </a:r>
            <a:r>
              <a:rPr kumimoji="0" lang="ru-RU" altLang="ru-RU"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menu</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bar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choose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Debug</a:t>
            </a:r>
            <a:r>
              <a:rPr kumimoji="0" lang="ru-RU" altLang="ru-RU" sz="1800" b="0" i="0" u="none" strike="noStrike" cap="none" normalizeH="0" baseline="0" dirty="0">
                <a:ln>
                  <a:noFill/>
                </a:ln>
                <a:solidFill>
                  <a:schemeClr val="tx1"/>
                </a:solidFill>
                <a:effectLst/>
                <a:latin typeface="Arial" panose="020B0604020202020204" pitchFamily="34" charset="0"/>
              </a:rPr>
              <a:t> &gt; </a:t>
            </a:r>
            <a:r>
              <a:rPr kumimoji="0" lang="ru-RU" altLang="ru-RU" sz="1800" b="1" i="0" u="none" strike="noStrike" cap="none" normalizeH="0" baseline="0" dirty="0" err="1">
                <a:ln>
                  <a:noFill/>
                </a:ln>
                <a:solidFill>
                  <a:schemeClr val="tx1"/>
                </a:solidFill>
                <a:effectLst/>
                <a:latin typeface="Arial" panose="020B0604020202020204" pitchFamily="34" charset="0"/>
              </a:rPr>
              <a:t>Stop</a:t>
            </a:r>
            <a:r>
              <a:rPr kumimoji="0" lang="ru-RU" altLang="ru-RU" sz="1800" b="1"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Debugging</a:t>
            </a:r>
            <a:r>
              <a:rPr kumimoji="0" lang="ru-RU" altLang="ru-RU"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Use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your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keyboard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and</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press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a:ln>
                  <a:noFill/>
                </a:ln>
                <a:solidFill>
                  <a:schemeClr val="tx1"/>
                </a:solidFill>
                <a:effectLst/>
                <a:latin typeface="Arial" panose="020B0604020202020204" pitchFamily="34" charset="0"/>
              </a:rPr>
              <a:t>Shift</a:t>
            </a:r>
            <a:r>
              <a:rPr kumimoji="0" lang="ru-RU" altLang="ru-RU" sz="1800" b="0" i="0" u="none" strike="noStrike" cap="none" normalizeH="0" baseline="0" dirty="0">
                <a:ln>
                  <a:noFill/>
                </a:ln>
                <a:solidFill>
                  <a:schemeClr val="tx1"/>
                </a:solidFill>
                <a:effectLst/>
                <a:latin typeface="Arial" panose="020B0604020202020204" pitchFamily="34" charset="0"/>
              </a:rPr>
              <a:t>+</a:t>
            </a:r>
            <a:r>
              <a:rPr kumimoji="0" lang="ru-RU" altLang="ru-RU" sz="1800" b="1" i="0" u="none" strike="noStrike" cap="none" normalizeH="0" baseline="0" dirty="0">
                <a:ln>
                  <a:noFill/>
                </a:ln>
                <a:solidFill>
                  <a:schemeClr val="tx1"/>
                </a:solidFill>
                <a:effectLst/>
                <a:latin typeface="Arial" panose="020B0604020202020204" pitchFamily="34" charset="0"/>
              </a:rPr>
              <a:t>F5</a:t>
            </a:r>
            <a:r>
              <a:rPr kumimoji="0" lang="ru-RU" altLang="ru-RU"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Choose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a:ln>
                  <a:noFill/>
                </a:ln>
                <a:solidFill>
                  <a:schemeClr val="tx1"/>
                </a:solidFill>
                <a:effectLst/>
                <a:latin typeface="Arial" panose="020B0604020202020204" pitchFamily="34" charset="0"/>
              </a:rPr>
              <a:t>X</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button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upper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corner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of</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a:ln>
                  <a:noFill/>
                </a:ln>
                <a:solidFill>
                  <a:schemeClr val="tx1"/>
                </a:solidFill>
                <a:effectLst/>
                <a:latin typeface="Arial" panose="020B0604020202020204" pitchFamily="34" charset="0"/>
              </a:rPr>
              <a:t>Form1</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window</a:t>
            </a:r>
            <a:r>
              <a:rPr kumimoji="0" lang="ru-RU" altLang="ru-RU" sz="1800" b="0" i="0" u="none" strike="noStrike" cap="none" normalizeH="0" baseline="0" dirty="0">
                <a:ln>
                  <a:noFill/>
                </a:ln>
                <a:solidFill>
                  <a:schemeClr val="tx1"/>
                </a:solidFill>
                <a:effectLst/>
                <a:latin typeface="Arial" panose="020B0604020202020204" pitchFamily="34" charset="0"/>
              </a:rPr>
              <a:t>.</a:t>
            </a:r>
          </a:p>
          <a:p>
            <a:endParaRPr lang="ru-RU" dirty="0"/>
          </a:p>
        </p:txBody>
      </p:sp>
      <p:pic>
        <p:nvPicPr>
          <p:cNvPr id="2050" name="Picture 2" descr="Windows Forms app running">
            <a:extLst>
              <a:ext uri="{FF2B5EF4-FFF2-40B4-BE49-F238E27FC236}">
                <a16:creationId xmlns:a16="http://schemas.microsoft.com/office/drawing/2014/main" id="{B37518AC-9633-454D-91E9-FFB15B6096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3792" y="2334791"/>
            <a:ext cx="1600397" cy="141508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ebugging toolbar">
            <a:extLst>
              <a:ext uri="{FF2B5EF4-FFF2-40B4-BE49-F238E27FC236}">
                <a16:creationId xmlns:a16="http://schemas.microsoft.com/office/drawing/2014/main" id="{9C54A1B1-64E9-4541-AA3E-462E44ADCE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0629" y="5330854"/>
            <a:ext cx="2190750" cy="53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699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F49F32-1525-4CC7-BAAA-59068C29A48B}"/>
              </a:ext>
            </a:extLst>
          </p:cNvPr>
          <p:cNvSpPr>
            <a:spLocks noGrp="1"/>
          </p:cNvSpPr>
          <p:nvPr>
            <p:ph type="title"/>
          </p:nvPr>
        </p:nvSpPr>
        <p:spPr>
          <a:xfrm>
            <a:off x="581192" y="838899"/>
            <a:ext cx="11029616" cy="654341"/>
          </a:xfrm>
        </p:spPr>
        <p:txBody>
          <a:bodyPr>
            <a:normAutofit/>
          </a:bodyPr>
          <a:lstStyle/>
          <a:p>
            <a:pPr algn="ctr"/>
            <a:r>
              <a:rPr lang="en-US" dirty="0" err="1">
                <a:solidFill>
                  <a:srgbClr val="FFC000"/>
                </a:solidFill>
              </a:rPr>
              <a:t>TableLayoutPanel</a:t>
            </a:r>
            <a:r>
              <a:rPr lang="en-US" dirty="0">
                <a:solidFill>
                  <a:srgbClr val="FFC000"/>
                </a:solidFill>
              </a:rPr>
              <a:t> control</a:t>
            </a:r>
            <a:endParaRPr lang="ru-RU" dirty="0"/>
          </a:p>
        </p:txBody>
      </p:sp>
      <p:sp>
        <p:nvSpPr>
          <p:cNvPr id="4" name="Rectangle 1">
            <a:extLst>
              <a:ext uri="{FF2B5EF4-FFF2-40B4-BE49-F238E27FC236}">
                <a16:creationId xmlns:a16="http://schemas.microsoft.com/office/drawing/2014/main" id="{DA9C47B9-703E-4861-9656-7A2376A6C3AB}"/>
              </a:ext>
            </a:extLst>
          </p:cNvPr>
          <p:cNvSpPr>
            <a:spLocks noGrp="1" noChangeArrowheads="1"/>
          </p:cNvSpPr>
          <p:nvPr>
            <p:ph idx="1"/>
          </p:nvPr>
        </p:nvSpPr>
        <p:spPr bwMode="auto">
          <a:xfrm>
            <a:off x="427838" y="1967393"/>
            <a:ext cx="11341915" cy="122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On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left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side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of</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Visual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Studio</a:t>
            </a:r>
            <a:r>
              <a:rPr kumimoji="0" lang="ru-RU" altLang="ru-RU" sz="1800" b="0" i="0" u="none" strike="noStrike" cap="none" normalizeH="0" baseline="0" dirty="0">
                <a:ln>
                  <a:noFill/>
                </a:ln>
                <a:solidFill>
                  <a:schemeClr val="tx1"/>
                </a:solidFill>
                <a:effectLst/>
                <a:latin typeface="Arial" panose="020B0604020202020204" pitchFamily="34" charset="0"/>
              </a:rPr>
              <a:t> IDE, </a:t>
            </a:r>
            <a:r>
              <a:rPr kumimoji="0" lang="ru-RU" altLang="ru-RU" sz="1800" b="0" i="0" u="none" strike="noStrike" cap="none" normalizeH="0" baseline="0" dirty="0" err="1">
                <a:ln>
                  <a:noFill/>
                </a:ln>
                <a:solidFill>
                  <a:schemeClr val="tx1"/>
                </a:solidFill>
                <a:effectLst/>
                <a:latin typeface="Arial" panose="020B0604020202020204" pitchFamily="34" charset="0"/>
              </a:rPr>
              <a:t>choose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Toolbox</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tab</a:t>
            </a:r>
            <a:r>
              <a:rPr kumimoji="0" lang="ru-RU" altLang="ru-RU"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None/>
              <a:tabLst/>
            </a:pPr>
            <a:r>
              <a:rPr kumimoji="0" lang="ru-RU" altLang="ru-RU" sz="1800" b="0" i="0" u="none" strike="noStrike" cap="none" normalizeH="0" baseline="0" dirty="0">
                <a:ln>
                  <a:noFill/>
                </a:ln>
                <a:solidFill>
                  <a:schemeClr val="tx1"/>
                </a:solidFill>
                <a:effectLst/>
                <a:latin typeface="Arial" panose="020B0604020202020204" pitchFamily="34" charset="0"/>
              </a:rPr>
              <a:t>(</a:t>
            </a:r>
            <a:r>
              <a:rPr kumimoji="0" lang="ru-RU" altLang="ru-RU" sz="1800" b="0" i="0" u="none" strike="noStrike" cap="none" normalizeH="0" baseline="0" dirty="0" err="1">
                <a:ln>
                  <a:noFill/>
                </a:ln>
                <a:solidFill>
                  <a:schemeClr val="tx1"/>
                </a:solidFill>
                <a:effectLst/>
                <a:latin typeface="Arial" panose="020B0604020202020204" pitchFamily="34" charset="0"/>
              </a:rPr>
              <a:t>Alternatively</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choose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View</a:t>
            </a:r>
            <a:r>
              <a:rPr kumimoji="0" lang="ru-RU" altLang="ru-RU" sz="1800" b="0" i="0" u="none" strike="noStrike" cap="none" normalizeH="0" baseline="0" dirty="0">
                <a:ln>
                  <a:noFill/>
                </a:ln>
                <a:solidFill>
                  <a:schemeClr val="tx1"/>
                </a:solidFill>
                <a:effectLst/>
                <a:latin typeface="Arial" panose="020B0604020202020204" pitchFamily="34" charset="0"/>
              </a:rPr>
              <a:t> &gt; </a:t>
            </a:r>
            <a:r>
              <a:rPr kumimoji="0" lang="ru-RU" altLang="ru-RU" sz="1800" b="1" i="0" u="none" strike="noStrike" cap="none" normalizeH="0" baseline="0" dirty="0" err="1">
                <a:ln>
                  <a:noFill/>
                </a:ln>
                <a:solidFill>
                  <a:schemeClr val="tx1"/>
                </a:solidFill>
                <a:effectLst/>
                <a:latin typeface="Arial" panose="020B0604020202020204" pitchFamily="34" charset="0"/>
              </a:rPr>
              <a:t>Toolbox</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from</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menu</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bar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or</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press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Ctrl</a:t>
            </a:r>
            <a:r>
              <a:rPr kumimoji="0" lang="ru-RU" altLang="ru-RU" sz="1800" b="0" i="0" u="none" strike="noStrike" cap="none" normalizeH="0" baseline="0" dirty="0" err="1">
                <a:ln>
                  <a:noFill/>
                </a:ln>
                <a:solidFill>
                  <a:schemeClr val="tx1"/>
                </a:solidFill>
                <a:effectLst/>
                <a:latin typeface="Arial" panose="020B0604020202020204" pitchFamily="34" charset="0"/>
              </a:rPr>
              <a:t>+</a:t>
            </a:r>
            <a:r>
              <a:rPr kumimoji="0" lang="ru-RU" altLang="ru-RU" sz="1800" b="1" i="0" u="none" strike="noStrike" cap="none" normalizeH="0" baseline="0" dirty="0" err="1">
                <a:ln>
                  <a:noFill/>
                </a:ln>
                <a:solidFill>
                  <a:schemeClr val="tx1"/>
                </a:solidFill>
                <a:effectLst/>
                <a:latin typeface="Arial" panose="020B0604020202020204" pitchFamily="34" charset="0"/>
              </a:rPr>
              <a:t>Alt</a:t>
            </a:r>
            <a:r>
              <a:rPr kumimoji="0" lang="ru-RU" altLang="ru-RU" sz="1800" b="0" i="0" u="none" strike="noStrike" cap="none" normalizeH="0" baseline="0" dirty="0" err="1">
                <a:ln>
                  <a:noFill/>
                </a:ln>
                <a:solidFill>
                  <a:schemeClr val="tx1"/>
                </a:solidFill>
                <a:effectLst/>
                <a:latin typeface="Arial" panose="020B0604020202020204" pitchFamily="34" charset="0"/>
              </a:rPr>
              <a:t>+</a:t>
            </a:r>
            <a:r>
              <a:rPr kumimoji="0" lang="ru-RU" altLang="ru-RU" sz="1800" b="1" i="0" u="none" strike="noStrike" cap="none" normalizeH="0" baseline="0" dirty="0" err="1">
                <a:ln>
                  <a:noFill/>
                </a:ln>
                <a:solidFill>
                  <a:schemeClr val="tx1"/>
                </a:solidFill>
                <a:effectLst/>
                <a:latin typeface="Arial" panose="020B0604020202020204" pitchFamily="34" charset="0"/>
              </a:rPr>
              <a:t>X</a:t>
            </a:r>
            <a:r>
              <a:rPr kumimoji="0" lang="ru-RU" altLang="ru-RU"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Arial" panose="020B0604020202020204" pitchFamily="34" charset="0"/>
              </a:rPr>
              <a:t>Choose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small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triangle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symbol</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next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1" i="0" u="none" strike="noStrike" cap="none" normalizeH="0" baseline="0" dirty="0" err="1">
                <a:ln>
                  <a:noFill/>
                </a:ln>
                <a:solidFill>
                  <a:schemeClr val="tx1"/>
                </a:solidFill>
                <a:effectLst/>
                <a:latin typeface="Arial" panose="020B0604020202020204" pitchFamily="34" charset="0"/>
              </a:rPr>
              <a:t>Containers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group</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to</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open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it</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as</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shown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in</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the</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following</a:t>
            </a:r>
            <a:r>
              <a:rPr kumimoji="0" lang="ru-RU" altLang="ru-RU" sz="1800" b="0" i="0" u="none" strike="noStrike" cap="none" normalizeH="0" baseline="0" dirty="0">
                <a:ln>
                  <a:noFill/>
                </a:ln>
                <a:solidFill>
                  <a:schemeClr val="tx1"/>
                </a:solidFill>
                <a:effectLst/>
                <a:latin typeface="Arial" panose="020B0604020202020204" pitchFamily="34" charset="0"/>
              </a:rPr>
              <a:t> </a:t>
            </a:r>
            <a:r>
              <a:rPr kumimoji="0" lang="ru-RU" altLang="ru-RU" sz="1800" b="0" i="0" u="none" strike="noStrike" cap="none" normalizeH="0" baseline="0" dirty="0" err="1">
                <a:ln>
                  <a:noFill/>
                </a:ln>
                <a:solidFill>
                  <a:schemeClr val="tx1"/>
                </a:solidFill>
                <a:effectLst/>
                <a:latin typeface="Arial" panose="020B0604020202020204" pitchFamily="34" charset="0"/>
              </a:rPr>
              <a:t>screenshot</a:t>
            </a:r>
            <a:r>
              <a:rPr kumimoji="0" lang="ru-RU" altLang="ru-RU" sz="1800" b="0" i="0" u="none" strike="noStrike" cap="none" normalizeH="0" baseline="0" dirty="0">
                <a:ln>
                  <a:noFill/>
                </a:ln>
                <a:solidFill>
                  <a:schemeClr val="tx1"/>
                </a:solidFill>
                <a:effectLst/>
                <a:latin typeface="Arial" panose="020B0604020202020204" pitchFamily="34" charset="0"/>
              </a:rPr>
              <a:t>.</a:t>
            </a:r>
          </a:p>
        </p:txBody>
      </p:sp>
      <p:pic>
        <p:nvPicPr>
          <p:cNvPr id="6" name="Рисунок 5">
            <a:extLst>
              <a:ext uri="{FF2B5EF4-FFF2-40B4-BE49-F238E27FC236}">
                <a16:creationId xmlns:a16="http://schemas.microsoft.com/office/drawing/2014/main" id="{75BFF27D-6E2F-4D73-8134-B15E792231CA}"/>
              </a:ext>
            </a:extLst>
          </p:cNvPr>
          <p:cNvPicPr>
            <a:picLocks noChangeAspect="1"/>
          </p:cNvPicPr>
          <p:nvPr/>
        </p:nvPicPr>
        <p:blipFill>
          <a:blip r:embed="rId2"/>
          <a:stretch>
            <a:fillRect/>
          </a:stretch>
        </p:blipFill>
        <p:spPr>
          <a:xfrm>
            <a:off x="4379053" y="2972106"/>
            <a:ext cx="2869036" cy="3702850"/>
          </a:xfrm>
          <a:prstGeom prst="rect">
            <a:avLst/>
          </a:prstGeom>
        </p:spPr>
      </p:pic>
    </p:spTree>
    <p:extLst>
      <p:ext uri="{BB962C8B-B14F-4D97-AF65-F5344CB8AC3E}">
        <p14:creationId xmlns:p14="http://schemas.microsoft.com/office/powerpoint/2010/main" val="3232357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592EE9-6531-4AED-BC28-1EB037D56D63}"/>
              </a:ext>
            </a:extLst>
          </p:cNvPr>
          <p:cNvSpPr>
            <a:spLocks noGrp="1"/>
          </p:cNvSpPr>
          <p:nvPr>
            <p:ph type="title"/>
          </p:nvPr>
        </p:nvSpPr>
        <p:spPr>
          <a:xfrm>
            <a:off x="581192" y="702156"/>
            <a:ext cx="11029616" cy="816251"/>
          </a:xfrm>
        </p:spPr>
        <p:txBody>
          <a:bodyPr/>
          <a:lstStyle/>
          <a:p>
            <a:pPr algn="ctr"/>
            <a:r>
              <a:rPr lang="en-US" dirty="0" err="1">
                <a:solidFill>
                  <a:srgbClr val="FFC000"/>
                </a:solidFill>
              </a:rPr>
              <a:t>TableLayoutPanel</a:t>
            </a:r>
            <a:r>
              <a:rPr lang="en-US" dirty="0">
                <a:solidFill>
                  <a:srgbClr val="FFC000"/>
                </a:solidFill>
              </a:rPr>
              <a:t> control</a:t>
            </a:r>
            <a:endParaRPr lang="ru-RU" dirty="0"/>
          </a:p>
        </p:txBody>
      </p:sp>
      <p:sp>
        <p:nvSpPr>
          <p:cNvPr id="3" name="Объект 2">
            <a:extLst>
              <a:ext uri="{FF2B5EF4-FFF2-40B4-BE49-F238E27FC236}">
                <a16:creationId xmlns:a16="http://schemas.microsoft.com/office/drawing/2014/main" id="{D604B39D-D0E4-4638-AF9E-8165F6CC1FE4}"/>
              </a:ext>
            </a:extLst>
          </p:cNvPr>
          <p:cNvSpPr>
            <a:spLocks noGrp="1"/>
          </p:cNvSpPr>
          <p:nvPr>
            <p:ph idx="1"/>
          </p:nvPr>
        </p:nvSpPr>
        <p:spPr>
          <a:xfrm>
            <a:off x="581192" y="2180497"/>
            <a:ext cx="11029615" cy="1577772"/>
          </a:xfrm>
        </p:spPr>
        <p:txBody>
          <a:bodyPr/>
          <a:lstStyle/>
          <a:p>
            <a:r>
              <a:rPr lang="en-US" dirty="0"/>
              <a:t>You can add controls like buttons, check boxes, and labels to your form. Double-click the </a:t>
            </a:r>
            <a:r>
              <a:rPr lang="en-US" dirty="0" err="1"/>
              <a:t>TableLayoutPanel</a:t>
            </a:r>
            <a:r>
              <a:rPr lang="en-US" dirty="0"/>
              <a:t> control in the </a:t>
            </a:r>
            <a:r>
              <a:rPr lang="en-US" b="1" dirty="0"/>
              <a:t>Toolbox</a:t>
            </a:r>
            <a:r>
              <a:rPr lang="en-US" dirty="0"/>
              <a:t>. (Or, you can drag the control from the toolbox onto the form.) When you do this, the IDE adds a </a:t>
            </a:r>
            <a:r>
              <a:rPr lang="en-US" dirty="0" err="1"/>
              <a:t>TableLayoutPanel</a:t>
            </a:r>
            <a:r>
              <a:rPr lang="en-US" dirty="0"/>
              <a:t> control to your form, as shown in the following screenshot.</a:t>
            </a:r>
            <a:endParaRPr lang="ru-RU" dirty="0"/>
          </a:p>
          <a:p>
            <a:endParaRPr lang="ru-RU" dirty="0"/>
          </a:p>
        </p:txBody>
      </p:sp>
      <p:pic>
        <p:nvPicPr>
          <p:cNvPr id="5" name="Рисунок 4">
            <a:extLst>
              <a:ext uri="{FF2B5EF4-FFF2-40B4-BE49-F238E27FC236}">
                <a16:creationId xmlns:a16="http://schemas.microsoft.com/office/drawing/2014/main" id="{760DF25D-2F6D-46CF-8E14-FFC42EAD3FB7}"/>
              </a:ext>
            </a:extLst>
          </p:cNvPr>
          <p:cNvPicPr>
            <a:picLocks noChangeAspect="1"/>
          </p:cNvPicPr>
          <p:nvPr/>
        </p:nvPicPr>
        <p:blipFill>
          <a:blip r:embed="rId2"/>
          <a:stretch>
            <a:fillRect/>
          </a:stretch>
        </p:blipFill>
        <p:spPr>
          <a:xfrm>
            <a:off x="3153475" y="3429000"/>
            <a:ext cx="5734050" cy="2714625"/>
          </a:xfrm>
          <a:prstGeom prst="rect">
            <a:avLst/>
          </a:prstGeom>
        </p:spPr>
      </p:pic>
    </p:spTree>
    <p:extLst>
      <p:ext uri="{BB962C8B-B14F-4D97-AF65-F5344CB8AC3E}">
        <p14:creationId xmlns:p14="http://schemas.microsoft.com/office/powerpoint/2010/main" val="2427911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F5B881-F45E-490C-98D3-08B392543B9F}"/>
              </a:ext>
            </a:extLst>
          </p:cNvPr>
          <p:cNvSpPr>
            <a:spLocks noGrp="1"/>
          </p:cNvSpPr>
          <p:nvPr>
            <p:ph type="title"/>
          </p:nvPr>
        </p:nvSpPr>
        <p:spPr>
          <a:xfrm>
            <a:off x="581192" y="922789"/>
            <a:ext cx="11029616" cy="600220"/>
          </a:xfrm>
        </p:spPr>
        <p:txBody>
          <a:bodyPr/>
          <a:lstStyle/>
          <a:p>
            <a:pPr algn="ctr"/>
            <a:r>
              <a:rPr lang="en-US" dirty="0" err="1">
                <a:solidFill>
                  <a:srgbClr val="FFC000"/>
                </a:solidFill>
              </a:rPr>
              <a:t>TableLayoutPanel</a:t>
            </a:r>
            <a:r>
              <a:rPr lang="en-US" dirty="0">
                <a:solidFill>
                  <a:srgbClr val="FFC000"/>
                </a:solidFill>
              </a:rPr>
              <a:t> control</a:t>
            </a:r>
            <a:endParaRPr lang="ru-RU" dirty="0"/>
          </a:p>
        </p:txBody>
      </p:sp>
      <p:sp>
        <p:nvSpPr>
          <p:cNvPr id="3" name="Объект 2">
            <a:extLst>
              <a:ext uri="{FF2B5EF4-FFF2-40B4-BE49-F238E27FC236}">
                <a16:creationId xmlns:a16="http://schemas.microsoft.com/office/drawing/2014/main" id="{10502B57-3A2A-41E1-9657-6339039B51EB}"/>
              </a:ext>
            </a:extLst>
          </p:cNvPr>
          <p:cNvSpPr>
            <a:spLocks noGrp="1"/>
          </p:cNvSpPr>
          <p:nvPr>
            <p:ph idx="1"/>
          </p:nvPr>
        </p:nvSpPr>
        <p:spPr>
          <a:xfrm>
            <a:off x="511728" y="1895912"/>
            <a:ext cx="11099079" cy="4479721"/>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sure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TableLayoutPanel</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selected</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by</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choosing</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You</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can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verify</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what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control</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selected</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by</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looking</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drop-down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list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top</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of</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Properties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window</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shown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following</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screenshot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4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b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endPar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1"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Properties</a:t>
            </a:r>
            <a:r>
              <a:rPr kumimoji="0" lang="ru-RU" altLang="ru-RU"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window</a:t>
            </a:r>
            <a:r>
              <a:rPr kumimoji="0" lang="ru-RU" altLang="ru-RU"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showing</a:t>
            </a:r>
            <a:r>
              <a:rPr kumimoji="0" lang="ru-RU" altLang="ru-RU"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200" b="1"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TableLayoutPanel</a:t>
            </a:r>
            <a:r>
              <a:rPr kumimoji="0" lang="ru-RU" altLang="ru-RU"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control</a:t>
            </a:r>
            <a:endParaRPr kumimoji="0" lang="ru-RU" altLang="ru-RU"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Choose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Alphabetical</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button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on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toolbar</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Properties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window</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This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sorts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list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of</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properties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Properties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window</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alphabetical</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order</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which</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makes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easier</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to</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locate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properties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this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tutorial</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control</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selector</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drop-down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list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top</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of</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Properties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window</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this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example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shows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that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control</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called</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tableLayoutPanel1 </a:t>
            </a:r>
            <a:r>
              <a:rPr kumimoji="0" lang="ru-RU" altLang="ru-RU"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is</a:t>
            </a: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selected</a:t>
            </a: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You</a:t>
            </a: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can</a:t>
            </a: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select</a:t>
            </a: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controls</a:t>
            </a: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either</a:t>
            </a: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by</a:t>
            </a: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choosing</a:t>
            </a: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an</a:t>
            </a: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area</a:t>
            </a: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in</a:t>
            </a:r>
            <a:r>
              <a:rPr kumimoji="0" lang="ru-RU" altLang="ru-RU"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Windows</a:t>
            </a:r>
            <a:r>
              <a:rPr kumimoji="0" lang="ru-RU" altLang="ru-RU"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Forms</a:t>
            </a:r>
            <a:r>
              <a:rPr kumimoji="0" lang="ru-RU" altLang="ru-RU"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Designer</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or</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by</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choosing</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from</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control</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selector</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Now</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that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TableLayoutPanel</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selected</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find</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Dock</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property</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and</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choose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Dock</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which</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should</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set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to</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None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Notice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that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drop-down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arrow</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appears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next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to</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value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Choose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arrow</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and</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select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Fill</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button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large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button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middle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shown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following</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screenshot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p>
            <a:endParaRPr lang="ru-RU" dirty="0"/>
          </a:p>
        </p:txBody>
      </p:sp>
      <p:pic>
        <p:nvPicPr>
          <p:cNvPr id="4098" name="Picture 2" descr="Properties window showing TableLayoutPanel control">
            <a:extLst>
              <a:ext uri="{FF2B5EF4-FFF2-40B4-BE49-F238E27FC236}">
                <a16:creationId xmlns:a16="http://schemas.microsoft.com/office/drawing/2014/main" id="{BDE8A39C-861C-4628-8BC4-A458722B47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8071" y="2481306"/>
            <a:ext cx="3857634" cy="882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254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81D66A-E896-4255-9CF8-99ECFBC0A308}"/>
              </a:ext>
            </a:extLst>
          </p:cNvPr>
          <p:cNvSpPr>
            <a:spLocks noGrp="1"/>
          </p:cNvSpPr>
          <p:nvPr>
            <p:ph type="title"/>
          </p:nvPr>
        </p:nvSpPr>
        <p:spPr>
          <a:xfrm>
            <a:off x="581192" y="939567"/>
            <a:ext cx="11029616" cy="600220"/>
          </a:xfrm>
        </p:spPr>
        <p:txBody>
          <a:bodyPr/>
          <a:lstStyle/>
          <a:p>
            <a:pPr algn="ctr"/>
            <a:r>
              <a:rPr lang="en-US" dirty="0" err="1">
                <a:solidFill>
                  <a:srgbClr val="FFC000"/>
                </a:solidFill>
              </a:rPr>
              <a:t>TableLayoutPanel</a:t>
            </a:r>
            <a:r>
              <a:rPr lang="en-US" dirty="0">
                <a:solidFill>
                  <a:srgbClr val="FFC000"/>
                </a:solidFill>
              </a:rPr>
              <a:t> control</a:t>
            </a:r>
            <a:endParaRPr lang="ru-RU" dirty="0"/>
          </a:p>
        </p:txBody>
      </p:sp>
      <p:sp>
        <p:nvSpPr>
          <p:cNvPr id="3" name="Объект 2">
            <a:extLst>
              <a:ext uri="{FF2B5EF4-FFF2-40B4-BE49-F238E27FC236}">
                <a16:creationId xmlns:a16="http://schemas.microsoft.com/office/drawing/2014/main" id="{465F52EA-46FC-42C1-8B75-BB7E37C38451}"/>
              </a:ext>
            </a:extLst>
          </p:cNvPr>
          <p:cNvSpPr>
            <a:spLocks noGrp="1"/>
          </p:cNvSpPr>
          <p:nvPr>
            <p:ph idx="1"/>
          </p:nvPr>
        </p:nvSpPr>
        <p:spPr>
          <a:xfrm>
            <a:off x="581192" y="1953353"/>
            <a:ext cx="11029615" cy="1013800"/>
          </a:xfrm>
        </p:spPr>
        <p:txBody>
          <a:bodyPr/>
          <a:lstStyle/>
          <a:p>
            <a:r>
              <a:rPr lang="en-US" i="1" dirty="0"/>
              <a:t>Docking</a:t>
            </a:r>
            <a:r>
              <a:rPr lang="en-US" dirty="0"/>
              <a:t> in Visual Studio refers to when a window is attached to another window or area in the IDE. For example, the </a:t>
            </a:r>
            <a:r>
              <a:rPr lang="en-US" b="1" dirty="0"/>
              <a:t>Properties</a:t>
            </a:r>
            <a:r>
              <a:rPr lang="en-US" dirty="0"/>
              <a:t> window can be undocked—that is, unattached and free-floating within Visual Studio—or it can be docked against </a:t>
            </a:r>
            <a:r>
              <a:rPr lang="en-US" b="1" dirty="0"/>
              <a:t>Solution Explorer</a:t>
            </a:r>
            <a:r>
              <a:rPr lang="en-US" dirty="0"/>
              <a:t>.</a:t>
            </a:r>
            <a:endParaRPr lang="ru-RU" dirty="0"/>
          </a:p>
        </p:txBody>
      </p:sp>
      <p:pic>
        <p:nvPicPr>
          <p:cNvPr id="5" name="Рисунок 4">
            <a:extLst>
              <a:ext uri="{FF2B5EF4-FFF2-40B4-BE49-F238E27FC236}">
                <a16:creationId xmlns:a16="http://schemas.microsoft.com/office/drawing/2014/main" id="{3BC629AA-F42C-4677-A71B-2113EFE62ADC}"/>
              </a:ext>
            </a:extLst>
          </p:cNvPr>
          <p:cNvPicPr>
            <a:picLocks noChangeAspect="1"/>
          </p:cNvPicPr>
          <p:nvPr/>
        </p:nvPicPr>
        <p:blipFill>
          <a:blip r:embed="rId2"/>
          <a:stretch>
            <a:fillRect/>
          </a:stretch>
        </p:blipFill>
        <p:spPr>
          <a:xfrm>
            <a:off x="4540169" y="2742577"/>
            <a:ext cx="3111661" cy="4115423"/>
          </a:xfrm>
          <a:prstGeom prst="rect">
            <a:avLst/>
          </a:prstGeom>
        </p:spPr>
      </p:pic>
    </p:spTree>
    <p:extLst>
      <p:ext uri="{BB962C8B-B14F-4D97-AF65-F5344CB8AC3E}">
        <p14:creationId xmlns:p14="http://schemas.microsoft.com/office/powerpoint/2010/main" val="4008119586"/>
      </p:ext>
    </p:extLst>
  </p:cSld>
  <p:clrMapOvr>
    <a:masterClrMapping/>
  </p:clrMapOvr>
</p:sld>
</file>

<file path=ppt/theme/theme1.xml><?xml version="1.0" encoding="utf-8"?>
<a:theme xmlns:a="http://schemas.openxmlformats.org/drawingml/2006/main" name="Дивиденд">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229</TotalTime>
  <Words>2612</Words>
  <Application>Microsoft Office PowerPoint</Application>
  <PresentationFormat>Широкоэкранный</PresentationFormat>
  <Paragraphs>168</Paragraphs>
  <Slides>26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26</vt:i4>
      </vt:variant>
    </vt:vector>
  </HeadingPairs>
  <TitlesOfParts>
    <vt:vector size="32" baseType="lpstr">
      <vt:lpstr>Arial</vt:lpstr>
      <vt:lpstr>Corbel</vt:lpstr>
      <vt:lpstr>Gill Sans MT</vt:lpstr>
      <vt:lpstr>Times New Roman</vt:lpstr>
      <vt:lpstr>Wingdings 2</vt:lpstr>
      <vt:lpstr>Дивиденд</vt:lpstr>
      <vt:lpstr>The lecture 16</vt:lpstr>
      <vt:lpstr>Create a new project</vt:lpstr>
      <vt:lpstr>Create a new project</vt:lpstr>
      <vt:lpstr>Windows Forms App</vt:lpstr>
      <vt:lpstr>Windows Forms App</vt:lpstr>
      <vt:lpstr>TableLayoutPanel control</vt:lpstr>
      <vt:lpstr>TableLayoutPanel control</vt:lpstr>
      <vt:lpstr>TableLayoutPanel control</vt:lpstr>
      <vt:lpstr>TableLayoutPanel control</vt:lpstr>
      <vt:lpstr>TableLayoutPanel control</vt:lpstr>
      <vt:lpstr>TableLayoutPanel control</vt:lpstr>
      <vt:lpstr>TableLayoutPanel control</vt:lpstr>
      <vt:lpstr>TableLayoutPanel control</vt:lpstr>
      <vt:lpstr>Add controls</vt:lpstr>
      <vt:lpstr>Add controls</vt:lpstr>
      <vt:lpstr>add buttons</vt:lpstr>
      <vt:lpstr>add buttons</vt:lpstr>
      <vt:lpstr>Name your button controls</vt:lpstr>
      <vt:lpstr>Name your button controls</vt:lpstr>
      <vt:lpstr>Name your button controls</vt:lpstr>
      <vt:lpstr>Button clicks</vt:lpstr>
      <vt:lpstr>Button clicks</vt:lpstr>
      <vt:lpstr>Add dialog components to the form</vt:lpstr>
      <vt:lpstr>Add method</vt:lpstr>
      <vt:lpstr>Additional buttons</vt:lpstr>
      <vt:lpstr>Additional buttons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Карюкин Владислав</dc:creator>
  <cp:lastModifiedBy>Карюкин Владислав</cp:lastModifiedBy>
  <cp:revision>10</cp:revision>
  <dcterms:created xsi:type="dcterms:W3CDTF">2020-12-02T17:24:11Z</dcterms:created>
  <dcterms:modified xsi:type="dcterms:W3CDTF">2020-12-02T21:14:09Z</dcterms:modified>
</cp:coreProperties>
</file>